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xlsx" ContentType="application/vnd.openxmlformats-officedocument.spreadsheetml.sheet"/>
  <Default Extension="jpg" ContentType="image/pn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11.xml" ContentType="application/vnd.openxmlformats-officedocument.presentationml.notesSlide+xml"/>
  <Override PartName="/ppt/charts/chart2.xml" ContentType="application/vnd.openxmlformats-officedocument.drawingml.chart+xml"/>
  <Override PartName="/ppt/media/image11.jp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3.xml" ContentType="application/vnd.openxmlformats-officedocument.drawingml.chart+xml"/>
  <Override PartName="/ppt/media/image28.jpg" ContentType="image/jpeg"/>
  <Override PartName="/ppt/notesSlides/notesSlide15.xml" ContentType="application/vnd.openxmlformats-officedocument.presentationml.notesSlide+xml"/>
  <Override PartName="/ppt/charts/chart4.xml" ContentType="application/vnd.openxmlformats-officedocument.drawingml.chart+xml"/>
  <Override PartName="/ppt/drawings/drawing2.xml" ContentType="application/vnd.openxmlformats-officedocument.drawingml.chartshapes+xml"/>
  <Override PartName="/ppt/notesSlides/notesSlide16.xml" ContentType="application/vnd.openxmlformats-officedocument.presentationml.notesSlide+xml"/>
  <Override PartName="/ppt/charts/chart5.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68.jp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6.xml" ContentType="application/vnd.openxmlformats-officedocument.drawingml.chart+xml"/>
  <Override PartName="/ppt/charts/chart7.xml" ContentType="application/vnd.openxmlformats-officedocument.drawingml.chart+xml"/>
  <Override PartName="/ppt/drawings/drawing3.xml" ContentType="application/vnd.openxmlformats-officedocument.drawingml.chartshapes+xml"/>
  <Override PartName="/ppt/media/image70.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charts/chart8.xml" ContentType="application/vnd.openxmlformats-officedocument.drawingml.chart+xml"/>
  <Override PartName="/ppt/notesSlides/notesSlide22.xml" ContentType="application/vnd.openxmlformats-officedocument.presentationml.notesSlide+xml"/>
  <Override PartName="/ppt/media/image71.jpg" ContentType="image/jpeg"/>
  <Override PartName="/ppt/charts/chart9.xml" ContentType="application/vnd.openxmlformats-officedocument.drawingml.chart+xml"/>
  <Override PartName="/ppt/drawings/drawing4.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756" r:id="rId1"/>
    <p:sldMasterId id="2147483768" r:id="rId2"/>
    <p:sldMasterId id="2147483780" r:id="rId3"/>
    <p:sldMasterId id="2147483792" r:id="rId4"/>
    <p:sldMasterId id="2147483804" r:id="rId5"/>
    <p:sldMasterId id="2147483816" r:id="rId6"/>
  </p:sldMasterIdLst>
  <p:notesMasterIdLst>
    <p:notesMasterId r:id="rId62"/>
  </p:notesMasterIdLst>
  <p:sldIdLst>
    <p:sldId id="284" r:id="rId7"/>
    <p:sldId id="287" r:id="rId8"/>
    <p:sldId id="316" r:id="rId9"/>
    <p:sldId id="288" r:id="rId10"/>
    <p:sldId id="257" r:id="rId11"/>
    <p:sldId id="261" r:id="rId12"/>
    <p:sldId id="289" r:id="rId13"/>
    <p:sldId id="286" r:id="rId14"/>
    <p:sldId id="280" r:id="rId15"/>
    <p:sldId id="318" r:id="rId16"/>
    <p:sldId id="319" r:id="rId17"/>
    <p:sldId id="320" r:id="rId18"/>
    <p:sldId id="264" r:id="rId19"/>
    <p:sldId id="290" r:id="rId20"/>
    <p:sldId id="292" r:id="rId21"/>
    <p:sldId id="299" r:id="rId22"/>
    <p:sldId id="322" r:id="rId23"/>
    <p:sldId id="334" r:id="rId24"/>
    <p:sldId id="335" r:id="rId25"/>
    <p:sldId id="324" r:id="rId26"/>
    <p:sldId id="294" r:id="rId27"/>
    <p:sldId id="267" r:id="rId28"/>
    <p:sldId id="268" r:id="rId29"/>
    <p:sldId id="295" r:id="rId30"/>
    <p:sldId id="269" r:id="rId31"/>
    <p:sldId id="317" r:id="rId32"/>
    <p:sldId id="296" r:id="rId33"/>
    <p:sldId id="328" r:id="rId34"/>
    <p:sldId id="325" r:id="rId35"/>
    <p:sldId id="298" r:id="rId36"/>
    <p:sldId id="300" r:id="rId37"/>
    <p:sldId id="271" r:id="rId38"/>
    <p:sldId id="301" r:id="rId39"/>
    <p:sldId id="272" r:id="rId40"/>
    <p:sldId id="273" r:id="rId41"/>
    <p:sldId id="302" r:id="rId42"/>
    <p:sldId id="329" r:id="rId43"/>
    <p:sldId id="275" r:id="rId44"/>
    <p:sldId id="337" r:id="rId45"/>
    <p:sldId id="303" r:id="rId46"/>
    <p:sldId id="305" r:id="rId47"/>
    <p:sldId id="307" r:id="rId48"/>
    <p:sldId id="306" r:id="rId49"/>
    <p:sldId id="277" r:id="rId50"/>
    <p:sldId id="309" r:id="rId51"/>
    <p:sldId id="327" r:id="rId52"/>
    <p:sldId id="311" r:id="rId53"/>
    <p:sldId id="312" r:id="rId54"/>
    <p:sldId id="314" r:id="rId55"/>
    <p:sldId id="285" r:id="rId56"/>
    <p:sldId id="278" r:id="rId57"/>
    <p:sldId id="282" r:id="rId58"/>
    <p:sldId id="279" r:id="rId59"/>
    <p:sldId id="330" r:id="rId60"/>
    <p:sldId id="333" r:id="rId61"/>
  </p:sldIdLst>
  <p:sldSz cx="9144000" cy="5143500" type="screen16x9"/>
  <p:notesSz cx="6797675" cy="9872663"/>
  <p:embeddedFontLst>
    <p:embeddedFont>
      <p:font typeface="Akrobat Light" panose="00000500000000000000" pitchFamily="50" charset="-52"/>
      <p:regular r:id="rId63"/>
    </p:embeddedFont>
    <p:embeddedFont>
      <p:font typeface="Helvetica" panose="020B0604020202020204" pitchFamily="34" charset="0"/>
      <p:regular r:id="rId64"/>
      <p:bold r:id="rId65"/>
      <p:italic r:id="rId66"/>
      <p:boldItalic r:id="rId67"/>
    </p:embeddedFont>
    <p:embeddedFont>
      <p:font typeface="Akrobat Black" panose="00000A00000000000000" pitchFamily="50" charset="-52"/>
      <p:bold r:id="rId68"/>
    </p:embeddedFont>
    <p:embeddedFont>
      <p:font typeface="Arial Black" panose="020B0A04020102020204" pitchFamily="34" charset="0"/>
      <p:bold r:id="rId69"/>
    </p:embeddedFont>
    <p:embeddedFont>
      <p:font typeface="Open Sans" panose="020B0606030504020204" pitchFamily="34" charset="0"/>
      <p:regular r:id="rId70"/>
      <p:bold r:id="rId71"/>
      <p:italic r:id="rId72"/>
      <p:boldItalic r:id="rId73"/>
    </p:embeddedFont>
    <p:embeddedFont>
      <p:font typeface="Akrobat Bold" panose="00000800000000000000" pitchFamily="50" charset="-52"/>
      <p:bold r:id="rId74"/>
    </p:embeddedFont>
    <p:embeddedFont>
      <p:font typeface="Calibri" panose="020F0502020204030204" pitchFamily="34" charset="0"/>
      <p:regular r:id="rId75"/>
      <p:bold r:id="rId76"/>
      <p:italic r:id="rId77"/>
      <p:boldItalic r:id="rId78"/>
    </p:embeddedFont>
    <p:embeddedFont>
      <p:font typeface="Akrobat SemiBold" panose="00000700000000000000" pitchFamily="50" charset="-52"/>
      <p:bold r:id="rId79"/>
    </p:embeddedFont>
    <p:embeddedFont>
      <p:font typeface="Akrobat" panose="00000600000000000000" pitchFamily="50" charset="-52"/>
      <p:regular r:id="rId80"/>
    </p:embeddedFont>
    <p:embeddedFont>
      <p:font typeface="Calibri Light" panose="020F0302020204030204" pitchFamily="34" charset="0"/>
      <p:regular r:id="rId81"/>
      <p:italic r:id="rId82"/>
    </p:embeddedFont>
  </p:embeddedFontLst>
  <p:defaultTextStyle>
    <a:defPPr>
      <a:defRPr lang="ru-RU"/>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7046"/>
    <a:srgbClr val="EB701D"/>
    <a:srgbClr val="E2E2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8686" autoAdjust="0"/>
  </p:normalViewPr>
  <p:slideViewPr>
    <p:cSldViewPr>
      <p:cViewPr varScale="1">
        <p:scale>
          <a:sx n="105" d="100"/>
          <a:sy n="105" d="100"/>
        </p:scale>
        <p:origin x="60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Master" Target="slideMasters/slideMaster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font" Target="fonts/font5.fntdata"/><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14.fntdata"/><Relationship Id="rId7" Type="http://schemas.openxmlformats.org/officeDocument/2006/relationships/slide" Target="slides/slide1.xml"/><Relationship Id="rId71" Type="http://schemas.openxmlformats.org/officeDocument/2006/relationships/font" Target="fonts/font9.fntdata"/><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font" Target="fonts/font4.fntdata"/><Relationship Id="rId61" Type="http://schemas.openxmlformats.org/officeDocument/2006/relationships/slide" Target="slides/slide55.xml"/><Relationship Id="rId82" Type="http://schemas.openxmlformats.org/officeDocument/2006/relationships/font" Target="fonts/font20.fntdata"/></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oleObject" Target="&#1050;&#1085;&#1080;&#1075;&#1072;1" TargetMode="External"/></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6"/>
    </mc:Choice>
    <mc:Fallback>
      <c:style val="16"/>
    </mc:Fallback>
  </mc:AlternateContent>
  <c:chart>
    <c:autoTitleDeleted val="1"/>
    <c:view3D>
      <c:rotX val="30"/>
      <c:rotY val="0"/>
      <c:depthPercent val="100"/>
      <c:rAngAx val="0"/>
    </c:view3D>
    <c:floor>
      <c:thickness val="0"/>
    </c:floor>
    <c:sideWall>
      <c:thickness val="0"/>
    </c:sideWall>
    <c:backWall>
      <c:thickness val="0"/>
    </c:backWall>
    <c:plotArea>
      <c:layout>
        <c:manualLayout>
          <c:layoutTarget val="inner"/>
          <c:xMode val="edge"/>
          <c:yMode val="edge"/>
          <c:x val="0.18108345526619973"/>
          <c:y val="0.18352347149992207"/>
          <c:w val="0.70078679201128957"/>
          <c:h val="0.69634631140427405"/>
        </c:manualLayout>
      </c:layout>
      <c:pie3DChart>
        <c:varyColors val="1"/>
        <c:ser>
          <c:idx val="0"/>
          <c:order val="0"/>
          <c:tx>
            <c:strRef>
              <c:f>Лист1!$B$1</c:f>
              <c:strCache>
                <c:ptCount val="1"/>
                <c:pt idx="0">
                  <c:v>Продажи</c:v>
                </c:pt>
              </c:strCache>
            </c:strRef>
          </c:tx>
          <c:explosion val="22"/>
          <c:dPt>
            <c:idx val="0"/>
            <c:bubble3D val="0"/>
          </c:dPt>
          <c:dPt>
            <c:idx val="1"/>
            <c:bubble3D val="0"/>
          </c:dPt>
          <c:dPt>
            <c:idx val="2"/>
            <c:bubble3D val="0"/>
          </c:dPt>
          <c:dPt>
            <c:idx val="3"/>
            <c:bubble3D val="0"/>
          </c:dPt>
          <c:dLbls>
            <c:dLbl>
              <c:idx val="0"/>
              <c:layout>
                <c:manualLayout>
                  <c:x val="1.3903744737582348E-2"/>
                  <c:y val="-2.5456679876998029E-2"/>
                </c:manualLayout>
              </c:layout>
              <c:spPr/>
              <c:txPr>
                <a:bodyPr rot="0" vert="horz"/>
                <a:lstStyle/>
                <a:p>
                  <a:pPr>
                    <a:defRPr sz="1400">
                      <a:latin typeface="Akrobat" pitchFamily="50" charset="-52"/>
                    </a:defRPr>
                  </a:pPr>
                  <a:endParaRPr lang="haw-US"/>
                </a:p>
              </c:txPr>
              <c:dLblPos val="bestFit"/>
              <c:showLegendKey val="0"/>
              <c:showVal val="0"/>
              <c:showCatName val="1"/>
              <c:showSerName val="0"/>
              <c:showPercent val="1"/>
              <c:showBubbleSize val="0"/>
              <c:extLst>
                <c:ext xmlns:c15="http://schemas.microsoft.com/office/drawing/2012/chart" uri="{CE6537A1-D6FC-4f65-9D91-7224C49458BB}"/>
              </c:extLst>
            </c:dLbl>
            <c:dLbl>
              <c:idx val="1"/>
              <c:layout>
                <c:manualLayout>
                  <c:x val="-7.7370244913685718E-4"/>
                  <c:y val="7.6360056441324139E-2"/>
                </c:manualLayout>
              </c:layout>
              <c:spPr/>
              <c:txPr>
                <a:bodyPr rot="0" vert="horz"/>
                <a:lstStyle/>
                <a:p>
                  <a:pPr>
                    <a:defRPr sz="1400">
                      <a:latin typeface="Akrobat" pitchFamily="50" charset="-52"/>
                    </a:defRPr>
                  </a:pPr>
                  <a:endParaRPr lang="haw-US"/>
                </a:p>
              </c:txPr>
              <c:dLblPos val="bestFit"/>
              <c:showLegendKey val="0"/>
              <c:showVal val="0"/>
              <c:showCatName val="1"/>
              <c:showSerName val="0"/>
              <c:showPercent val="1"/>
              <c:showBubbleSize val="0"/>
              <c:extLst>
                <c:ext xmlns:c15="http://schemas.microsoft.com/office/drawing/2012/chart" uri="{CE6537A1-D6FC-4f65-9D91-7224C49458BB}"/>
              </c:extLst>
            </c:dLbl>
            <c:dLbl>
              <c:idx val="2"/>
              <c:layout>
                <c:manualLayout>
                  <c:x val="-0.15010152536243018"/>
                  <c:y val="-0.16424615913794249"/>
                </c:manualLayout>
              </c:layout>
              <c:spPr/>
              <c:txPr>
                <a:bodyPr rot="0" vert="horz"/>
                <a:lstStyle/>
                <a:p>
                  <a:pPr>
                    <a:defRPr sz="1400">
                      <a:latin typeface="Akrobat" pitchFamily="50" charset="-52"/>
                    </a:defRPr>
                  </a:pPr>
                  <a:endParaRPr lang="haw-US"/>
                </a:p>
              </c:txPr>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3.7525381340607546E-2"/>
                  <c:y val="-3.1696627202059076E-2"/>
                </c:manualLayout>
              </c:layout>
              <c:spPr/>
              <c:txPr>
                <a:bodyPr rot="0" vert="horz"/>
                <a:lstStyle/>
                <a:p>
                  <a:pPr>
                    <a:defRPr sz="1400">
                      <a:latin typeface="Akrobat" pitchFamily="50" charset="-52"/>
                    </a:defRPr>
                  </a:pPr>
                  <a:endParaRPr lang="haw-US"/>
                </a:p>
              </c:txPr>
              <c:dLblPos val="bestFit"/>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400">
                    <a:latin typeface="Akrobat" pitchFamily="50" charset="-52"/>
                  </a:defRPr>
                </a:pPr>
                <a:endParaRPr lang="haw-US"/>
              </a:p>
            </c:tx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Лист1!$A$2:$A$5</c:f>
              <c:strCache>
                <c:ptCount val="4"/>
                <c:pt idx="0">
                  <c:v>кадры</c:v>
                </c:pt>
                <c:pt idx="1">
                  <c:v>технологии</c:v>
                </c:pt>
                <c:pt idx="2">
                  <c:v>время</c:v>
                </c:pt>
                <c:pt idx="3">
                  <c:v>финансы</c:v>
                </c:pt>
              </c:strCache>
            </c:strRef>
          </c:cat>
          <c:val>
            <c:numRef>
              <c:f>Лист1!$B$2:$B$5</c:f>
              <c:numCache>
                <c:formatCode>General</c:formatCode>
                <c:ptCount val="4"/>
                <c:pt idx="0">
                  <c:v>21</c:v>
                </c:pt>
                <c:pt idx="1">
                  <c:v>16.3</c:v>
                </c:pt>
                <c:pt idx="2">
                  <c:v>37.700000000000003</c:v>
                </c:pt>
                <c:pt idx="3">
                  <c:v>25</c:v>
                </c:pt>
              </c:numCache>
            </c:numRef>
          </c:val>
        </c:ser>
        <c:dLbls>
          <c:dLblPos val="outEnd"/>
          <c:showLegendKey val="0"/>
          <c:showVal val="0"/>
          <c:showCatName val="1"/>
          <c:showSerName val="0"/>
          <c:showPercent val="0"/>
          <c:showBubbleSize val="0"/>
          <c:showLeaderLines val="0"/>
        </c:dLbls>
      </c:pie3DChart>
    </c:plotArea>
    <c:plotVisOnly val="1"/>
    <c:dispBlanksAs val="gap"/>
    <c:showDLblsOverMax val="0"/>
  </c:chart>
  <c:txPr>
    <a:bodyPr/>
    <a:lstStyle/>
    <a:p>
      <a:pPr>
        <a:defRPr sz="1800"/>
      </a:pPr>
      <a:endParaRPr lang="haw-US"/>
    </a:p>
  </c:txPr>
  <c:externalData r:id="rId1">
    <c:autoUpdate val="0"/>
  </c:externalData>
  <c:userShapes r:id="rId2"/>
</c:chartSpace>
</file>

<file path=ppt/charts/chart2.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dk1">
                    <a:lumMod val="75000"/>
                    <a:lumOff val="25000"/>
                  </a:schemeClr>
                </a:solidFill>
                <a:latin typeface="Akrobat" pitchFamily="50" charset="-52"/>
                <a:ea typeface="+mn-ea"/>
                <a:cs typeface="+mn-cs"/>
              </a:defRPr>
            </a:pPr>
            <a:r>
              <a:rPr lang="ru-RU" sz="1400" dirty="0" smtClean="0">
                <a:latin typeface="Akrobat" pitchFamily="50" charset="-52"/>
              </a:rPr>
              <a:t>Мотив, побудивший к предпринимательской деятельности*</a:t>
            </a:r>
            <a:endParaRPr lang="ru-RU" sz="1400" dirty="0">
              <a:latin typeface="Akrobat" pitchFamily="50" charset="-52"/>
            </a:endParaRPr>
          </a:p>
        </c:rich>
      </c:tx>
      <c:overlay val="0"/>
      <c:spPr>
        <a:noFill/>
        <a:ln>
          <a:noFill/>
        </a:ln>
        <a:effectLst/>
      </c:spPr>
    </c:title>
    <c:autoTitleDeleted val="0"/>
    <c:plotArea>
      <c:layout>
        <c:manualLayout>
          <c:layoutTarget val="inner"/>
          <c:xMode val="edge"/>
          <c:yMode val="edge"/>
          <c:x val="3.4294029058499674E-2"/>
          <c:y val="0.19625396126374395"/>
          <c:w val="0.94610938290807189"/>
          <c:h val="0.52244614704924242"/>
        </c:manualLayout>
      </c:layout>
      <c:barChart>
        <c:barDir val="col"/>
        <c:grouping val="clustered"/>
        <c:varyColors val="0"/>
        <c:ser>
          <c:idx val="0"/>
          <c:order val="0"/>
          <c:tx>
            <c:strRef>
              <c:f>Лист1!$B$1</c:f>
              <c:strCache>
                <c:ptCount val="1"/>
                <c:pt idx="0">
                  <c:v>разбогатеть</c:v>
                </c:pt>
              </c:strCache>
            </c:strRef>
          </c:tx>
          <c:spPr>
            <a:solidFill>
              <a:srgbClr val="FFC000">
                <a:alpha val="85000"/>
              </a:srgbClr>
            </a:solidFill>
            <a:ln w="9525" cap="flat" cmpd="sng" algn="ctr">
              <a:solidFill>
                <a:schemeClr val="lt1">
                  <a:alpha val="50000"/>
                </a:schemeClr>
              </a:solidFill>
              <a:round/>
            </a:ln>
            <a:effectLst/>
          </c:spPr>
          <c:invertIfNegative val="0"/>
          <c:dLbls>
            <c:dLbl>
              <c:idx val="0"/>
              <c:layout>
                <c:manualLayout>
                  <c:x val="0"/>
                  <c:y val="1.1372722052235331E-2"/>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Лист1!$B$2</c:f>
              <c:numCache>
                <c:formatCode>General</c:formatCode>
                <c:ptCount val="1"/>
                <c:pt idx="0">
                  <c:v>21.3</c:v>
                </c:pt>
              </c:numCache>
            </c:numRef>
          </c:val>
        </c:ser>
        <c:ser>
          <c:idx val="1"/>
          <c:order val="1"/>
          <c:tx>
            <c:strRef>
              <c:f>Лист1!$C$1</c:f>
              <c:strCache>
                <c:ptCount val="1"/>
                <c:pt idx="0">
                  <c:v>"выбиться в люди"</c:v>
                </c:pt>
              </c:strCache>
            </c:strRef>
          </c:tx>
          <c:spPr>
            <a:solidFill>
              <a:schemeClr val="bg1">
                <a:lumMod val="75000"/>
                <a:alpha val="85000"/>
              </a:schemeClr>
            </a:solidFill>
            <a:ln w="9525" cap="flat" cmpd="sng" algn="ctr">
              <a:solidFill>
                <a:schemeClr val="lt1">
                  <a:alpha val="50000"/>
                </a:schemeClr>
              </a:solidFill>
              <a:round/>
            </a:ln>
            <a:effectLst/>
          </c:spPr>
          <c:invertIfNegative val="0"/>
          <c:dLbls>
            <c:dLbl>
              <c:idx val="0"/>
              <c:layout>
                <c:manualLayout>
                  <c:x val="0"/>
                  <c:y val="1.0202138014009083E-2"/>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Лист1!$C$2</c:f>
              <c:numCache>
                <c:formatCode>General</c:formatCode>
                <c:ptCount val="1"/>
                <c:pt idx="0">
                  <c:v>12</c:v>
                </c:pt>
              </c:numCache>
            </c:numRef>
          </c:val>
        </c:ser>
        <c:ser>
          <c:idx val="2"/>
          <c:order val="2"/>
          <c:tx>
            <c:strRef>
              <c:f>Лист1!$D$1</c:f>
              <c:strCache>
                <c:ptCount val="1"/>
                <c:pt idx="0">
                  <c:v>стать свободным и независимым</c:v>
                </c:pt>
              </c:strCache>
            </c:strRef>
          </c:tx>
          <c:spPr>
            <a:solidFill>
              <a:srgbClr val="FF0000">
                <a:alpha val="85000"/>
              </a:srgbClr>
            </a:solidFill>
            <a:ln w="9525" cap="flat" cmpd="sng" algn="ctr">
              <a:solidFill>
                <a:schemeClr val="lt1">
                  <a:alpha val="50000"/>
                </a:schemeClr>
              </a:solidFill>
              <a:round/>
            </a:ln>
            <a:effectLst/>
          </c:spPr>
          <c:invertIfNegative val="0"/>
          <c:dLbls>
            <c:dLbl>
              <c:idx val="0"/>
              <c:layout>
                <c:manualLayout>
                  <c:x val="-2.1785478765182554E-3"/>
                  <c:y val="2.0317670922675508E-2"/>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Лист1!$D$2</c:f>
              <c:numCache>
                <c:formatCode>General</c:formatCode>
                <c:ptCount val="1"/>
                <c:pt idx="0">
                  <c:v>64</c:v>
                </c:pt>
              </c:numCache>
            </c:numRef>
          </c:val>
        </c:ser>
        <c:ser>
          <c:idx val="3"/>
          <c:order val="3"/>
          <c:tx>
            <c:strRef>
              <c:f>Лист1!$E$1</c:f>
              <c:strCache>
                <c:ptCount val="1"/>
                <c:pt idx="0">
                  <c:v>реализовать свою бизнес-идею</c:v>
                </c:pt>
              </c:strCache>
            </c:strRef>
          </c:tx>
          <c:spPr>
            <a:solidFill>
              <a:srgbClr val="2A7046">
                <a:alpha val="85000"/>
              </a:srgbClr>
            </a:solidFill>
            <a:ln w="9525" cap="flat" cmpd="sng" algn="ctr">
              <a:solidFill>
                <a:schemeClr val="lt1">
                  <a:alpha val="50000"/>
                </a:schemeClr>
              </a:solidFill>
              <a:round/>
            </a:ln>
            <a:effectLst/>
          </c:spPr>
          <c:invertIfNegative val="0"/>
          <c:dLbls>
            <c:dLbl>
              <c:idx val="0"/>
              <c:layout>
                <c:manualLayout>
                  <c:x val="9.0902063405262877E-3"/>
                  <c:y val="1.9146803861229186E-2"/>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Лист1!$E$2</c:f>
              <c:numCache>
                <c:formatCode>General</c:formatCode>
                <c:ptCount val="1"/>
                <c:pt idx="0">
                  <c:v>50.6</c:v>
                </c:pt>
              </c:numCache>
            </c:numRef>
          </c:val>
        </c:ser>
        <c:ser>
          <c:idx val="4"/>
          <c:order val="4"/>
          <c:tx>
            <c:strRef>
              <c:f>Лист1!$F$1</c:f>
              <c:strCache>
                <c:ptCount val="1"/>
                <c:pt idx="0">
                  <c:v>поднять свой город и страну</c:v>
                </c:pt>
              </c:strCache>
            </c:strRef>
          </c:tx>
          <c:spPr>
            <a:solidFill>
              <a:schemeClr val="accent5">
                <a:alpha val="85000"/>
              </a:schemeClr>
            </a:solidFill>
            <a:ln w="9525" cap="flat" cmpd="sng" algn="ctr">
              <a:solidFill>
                <a:schemeClr val="lt1">
                  <a:alpha val="50000"/>
                </a:schemeClr>
              </a:solidFill>
              <a:round/>
            </a:ln>
            <a:effectLst/>
          </c:spPr>
          <c:invertIfNegative val="0"/>
          <c:dLbls>
            <c:dLbl>
              <c:idx val="0"/>
              <c:layout>
                <c:manualLayout>
                  <c:x val="-2.1785478765181444E-3"/>
                  <c:y val="-2.0855981087256341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75000"/>
                        <a:lumOff val="2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Лист1!$F$2</c:f>
              <c:numCache>
                <c:formatCode>General</c:formatCode>
                <c:ptCount val="1"/>
                <c:pt idx="0">
                  <c:v>18.600000000000001</c:v>
                </c:pt>
              </c:numCache>
            </c:numRef>
          </c:val>
        </c:ser>
        <c:dLbls>
          <c:dLblPos val="inEnd"/>
          <c:showLegendKey val="0"/>
          <c:showVal val="1"/>
          <c:showCatName val="0"/>
          <c:showSerName val="0"/>
          <c:showPercent val="0"/>
          <c:showBubbleSize val="0"/>
        </c:dLbls>
        <c:gapWidth val="65"/>
        <c:axId val="-715076064"/>
        <c:axId val="-715064096"/>
      </c:barChart>
      <c:catAx>
        <c:axId val="-71507606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haw-US"/>
          </a:p>
        </c:txPr>
        <c:crossAx val="-715064096"/>
        <c:crosses val="autoZero"/>
        <c:auto val="1"/>
        <c:lblAlgn val="ctr"/>
        <c:lblOffset val="100"/>
        <c:noMultiLvlLbl val="0"/>
      </c:catAx>
      <c:valAx>
        <c:axId val="-715064096"/>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15076064"/>
        <c:crosses val="autoZero"/>
        <c:crossBetween val="between"/>
      </c:valAx>
      <c:spPr>
        <a:noFill/>
        <a:ln>
          <a:noFill/>
        </a:ln>
        <a:effectLst/>
      </c:spPr>
    </c:plotArea>
    <c:legend>
      <c:legendPos val="b"/>
      <c:overlay val="0"/>
      <c:spPr>
        <a:solidFill>
          <a:schemeClr val="bg1">
            <a:alpha val="39000"/>
          </a:schemeClr>
        </a:solidFill>
        <a:ln cmpd="dbl">
          <a:solidFill>
            <a:schemeClr val="tx1"/>
          </a:solid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Akrobat" pitchFamily="50" charset="-52"/>
              <a:ea typeface="+mn-ea"/>
              <a:cs typeface="+mn-cs"/>
            </a:defRPr>
          </a:pPr>
          <a:endParaRPr lang="haw-US"/>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haw-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baseline="0">
                <a:solidFill>
                  <a:schemeClr val="dk1">
                    <a:lumMod val="75000"/>
                    <a:lumOff val="25000"/>
                  </a:schemeClr>
                </a:solidFill>
                <a:latin typeface="Akrobat" pitchFamily="50" charset="-52"/>
                <a:ea typeface="+mn-ea"/>
                <a:cs typeface="+mn-cs"/>
              </a:defRPr>
            </a:pPr>
            <a:r>
              <a:rPr lang="ru-RU" sz="1600" dirty="0" smtClean="0">
                <a:latin typeface="Akrobat" pitchFamily="50" charset="-52"/>
              </a:rPr>
              <a:t>У кого Вы учились бизнесу</a:t>
            </a:r>
            <a:endParaRPr lang="ru-RU" sz="1600" dirty="0">
              <a:latin typeface="Akrobat" pitchFamily="50" charset="-52"/>
            </a:endParaRPr>
          </a:p>
        </c:rich>
      </c:tx>
      <c:layout>
        <c:manualLayout>
          <c:xMode val="edge"/>
          <c:yMode val="edge"/>
          <c:x val="0.27471752270581046"/>
          <c:y val="4.4497897791472882E-2"/>
        </c:manualLayout>
      </c:layout>
      <c:overlay val="0"/>
      <c:spPr>
        <a:noFill/>
        <a:ln>
          <a:noFill/>
        </a:ln>
        <a:effectLst/>
      </c:spPr>
    </c:title>
    <c:autoTitleDeleted val="0"/>
    <c:plotArea>
      <c:layout/>
      <c:barChart>
        <c:barDir val="col"/>
        <c:grouping val="clustered"/>
        <c:varyColors val="0"/>
        <c:ser>
          <c:idx val="0"/>
          <c:order val="0"/>
          <c:tx>
            <c:strRef>
              <c:f>Лист1!$B$1</c:f>
              <c:strCache>
                <c:ptCount val="1"/>
                <c:pt idx="0">
                  <c:v>у своих партнеров по бизнесу</c:v>
                </c:pt>
              </c:strCache>
            </c:strRef>
          </c:tx>
          <c:spPr>
            <a:solidFill>
              <a:schemeClr val="bg1">
                <a:lumMod val="75000"/>
                <a:alpha val="85000"/>
              </a:schemeClr>
            </a:solidFill>
            <a:ln w="9525" cap="flat" cmpd="sng" algn="ctr">
              <a:solidFill>
                <a:schemeClr val="lt1">
                  <a:alpha val="50000"/>
                </a:schemeClr>
              </a:solidFill>
              <a:round/>
            </a:ln>
            <a:effectLst/>
          </c:spPr>
          <c:invertIfNegative val="0"/>
          <c:dLbls>
            <c:dLbl>
              <c:idx val="0"/>
              <c:layout>
                <c:manualLayout>
                  <c:x val="5.8684971448837216E-3"/>
                  <c:y val="6.931079949351813E-3"/>
                </c:manualLayout>
              </c:layout>
              <c:tx>
                <c:rich>
                  <a:bodyPr/>
                  <a:lstStyle/>
                  <a:p>
                    <a:r>
                      <a:rPr lang="ru-RU" dirty="0" smtClean="0"/>
                      <a:t>24%</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Лист1!$B$2</c:f>
              <c:numCache>
                <c:formatCode>General</c:formatCode>
                <c:ptCount val="1"/>
                <c:pt idx="0">
                  <c:v>38.799999999999997</c:v>
                </c:pt>
              </c:numCache>
            </c:numRef>
          </c:val>
        </c:ser>
        <c:ser>
          <c:idx val="1"/>
          <c:order val="1"/>
          <c:tx>
            <c:strRef>
              <c:f>Лист1!$C$1</c:f>
              <c:strCache>
                <c:ptCount val="1"/>
                <c:pt idx="0">
                  <c:v>у родителей и наставников</c:v>
                </c:pt>
              </c:strCache>
            </c:strRef>
          </c:tx>
          <c:spPr>
            <a:solidFill>
              <a:schemeClr val="tx1">
                <a:lumMod val="75000"/>
                <a:lumOff val="25000"/>
                <a:alpha val="85000"/>
              </a:schemeClr>
            </a:solidFill>
            <a:ln w="9525" cap="flat" cmpd="sng" algn="ctr">
              <a:solidFill>
                <a:schemeClr val="lt1">
                  <a:alpha val="50000"/>
                </a:schemeClr>
              </a:solidFill>
              <a:round/>
            </a:ln>
            <a:effectLst/>
          </c:spPr>
          <c:invertIfNegative val="0"/>
          <c:dLbls>
            <c:dLbl>
              <c:idx val="0"/>
              <c:layout>
                <c:manualLayout>
                  <c:x val="0"/>
                  <c:y val="1.0364336786002767E-3"/>
                </c:manualLayout>
              </c:layout>
              <c:tx>
                <c:rich>
                  <a:bodyPr/>
                  <a:lstStyle/>
                  <a:p>
                    <a:r>
                      <a:rPr lang="ru-RU" dirty="0" smtClean="0"/>
                      <a:t>10%</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Лист1!$C$2</c:f>
              <c:numCache>
                <c:formatCode>General</c:formatCode>
                <c:ptCount val="1"/>
                <c:pt idx="0">
                  <c:v>16.600000000000001</c:v>
                </c:pt>
              </c:numCache>
            </c:numRef>
          </c:val>
        </c:ser>
        <c:ser>
          <c:idx val="2"/>
          <c:order val="2"/>
          <c:tx>
            <c:strRef>
              <c:f>Лист1!$D$1</c:f>
              <c:strCache>
                <c:ptCount val="1"/>
                <c:pt idx="0">
                  <c:v>по книгам и фильмам</c:v>
                </c:pt>
              </c:strCache>
            </c:strRef>
          </c:tx>
          <c:spPr>
            <a:solidFill>
              <a:srgbClr val="2A7046">
                <a:alpha val="85000"/>
              </a:srgbClr>
            </a:solidFill>
            <a:ln w="9525" cap="flat" cmpd="sng" algn="ctr">
              <a:solidFill>
                <a:schemeClr val="lt1">
                  <a:alpha val="50000"/>
                </a:schemeClr>
              </a:solidFill>
              <a:round/>
            </a:ln>
            <a:effectLst/>
          </c:spPr>
          <c:invertIfNegative val="0"/>
          <c:dLbls>
            <c:dLbl>
              <c:idx val="0"/>
              <c:layout>
                <c:manualLayout>
                  <c:x val="-1.2415106066154598E-2"/>
                  <c:y val="-2.2865418389614012E-3"/>
                </c:manualLayout>
              </c:layout>
              <c:tx>
                <c:rich>
                  <a:bodyPr/>
                  <a:lstStyle/>
                  <a:p>
                    <a:r>
                      <a:rPr lang="ru-RU" dirty="0" smtClean="0"/>
                      <a:t>16%</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Лист1!$D$2</c:f>
              <c:numCache>
                <c:formatCode>General</c:formatCode>
                <c:ptCount val="1"/>
                <c:pt idx="0">
                  <c:v>26.3</c:v>
                </c:pt>
              </c:numCache>
            </c:numRef>
          </c:val>
        </c:ser>
        <c:ser>
          <c:idx val="3"/>
          <c:order val="3"/>
          <c:tx>
            <c:strRef>
              <c:f>Лист1!$E$1</c:f>
              <c:strCache>
                <c:ptCount val="1"/>
                <c:pt idx="0">
                  <c:v>методом "проб и ошибок"</c:v>
                </c:pt>
              </c:strCache>
            </c:strRef>
          </c:tx>
          <c:spPr>
            <a:solidFill>
              <a:srgbClr val="FF0000">
                <a:alpha val="85000"/>
              </a:srgbClr>
            </a:solidFill>
            <a:ln w="9525" cap="flat" cmpd="sng" algn="ctr">
              <a:solidFill>
                <a:schemeClr val="lt1">
                  <a:alpha val="50000"/>
                </a:schemeClr>
              </a:solidFill>
              <a:round/>
            </a:ln>
            <a:effectLst/>
          </c:spPr>
          <c:invertIfNegative val="0"/>
          <c:dLbls>
            <c:dLbl>
              <c:idx val="0"/>
              <c:layout>
                <c:manualLayout>
                  <c:x val="-2.9342485724417533E-3"/>
                  <c:y val="1.5005430818184197E-3"/>
                </c:manualLayout>
              </c:layout>
              <c:tx>
                <c:rich>
                  <a:bodyPr/>
                  <a:lstStyle/>
                  <a:p>
                    <a:r>
                      <a:rPr lang="ru-RU" dirty="0" smtClean="0"/>
                      <a:t>49%</a:t>
                    </a:r>
                    <a:endParaRPr lang="en-US" dirty="0"/>
                  </a:p>
                </c:rich>
              </c:tx>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2000" b="1" i="0" u="none" strike="noStrike" kern="1200" baseline="0">
                    <a:solidFill>
                      <a:schemeClr val="tx1">
                        <a:lumMod val="65000"/>
                        <a:lumOff val="35000"/>
                      </a:schemeClr>
                    </a:solidFill>
                    <a:latin typeface="Akrobat" pitchFamily="50" charset="-52"/>
                    <a:ea typeface="+mn-ea"/>
                    <a:cs typeface="+mn-cs"/>
                  </a:defRPr>
                </a:pPr>
                <a:endParaRPr lang="haw-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numRef>
              <c:f>Лист1!$A$2</c:f>
              <c:numCache>
                <c:formatCode>General</c:formatCode>
                <c:ptCount val="1"/>
              </c:numCache>
            </c:numRef>
          </c:cat>
          <c:val>
            <c:numRef>
              <c:f>Лист1!$E$2</c:f>
              <c:numCache>
                <c:formatCode>General</c:formatCode>
                <c:ptCount val="1"/>
                <c:pt idx="0">
                  <c:v>77.7</c:v>
                </c:pt>
              </c:numCache>
            </c:numRef>
          </c:val>
        </c:ser>
        <c:dLbls>
          <c:dLblPos val="inEnd"/>
          <c:showLegendKey val="0"/>
          <c:showVal val="1"/>
          <c:showCatName val="0"/>
          <c:showSerName val="0"/>
          <c:showPercent val="0"/>
          <c:showBubbleSize val="0"/>
        </c:dLbls>
        <c:gapWidth val="65"/>
        <c:axId val="-715067904"/>
        <c:axId val="-715068992"/>
      </c:barChart>
      <c:catAx>
        <c:axId val="-715067904"/>
        <c:scaling>
          <c:orientation val="minMax"/>
        </c:scaling>
        <c:delete val="0"/>
        <c:axPos val="b"/>
        <c:numFmt formatCode="General" sourceLinked="1"/>
        <c:majorTickMark val="none"/>
        <c:minorTickMark val="none"/>
        <c:tickLblPos val="nextTo"/>
        <c:spPr>
          <a:noFill/>
          <a:ln w="19050" cap="flat" cmpd="sng" algn="ctr">
            <a:solidFill>
              <a:schemeClr val="dk1">
                <a:lumMod val="75000"/>
                <a:lumOff val="25000"/>
              </a:schemeClr>
            </a:solidFill>
            <a:round/>
          </a:ln>
          <a:effectLst/>
        </c:spPr>
        <c:txPr>
          <a:bodyPr rot="-60000000" spcFirstLastPara="1" vertOverflow="ellipsis" vert="horz" wrap="square" anchor="ctr" anchorCtr="1"/>
          <a:lstStyle/>
          <a:p>
            <a:pPr>
              <a:defRPr sz="1197" b="0" i="0" u="none" strike="noStrike" kern="1200" cap="all" baseline="0">
                <a:solidFill>
                  <a:schemeClr val="dk1">
                    <a:lumMod val="75000"/>
                    <a:lumOff val="25000"/>
                  </a:schemeClr>
                </a:solidFill>
                <a:latin typeface="+mn-lt"/>
                <a:ea typeface="+mn-ea"/>
                <a:cs typeface="+mn-cs"/>
              </a:defRPr>
            </a:pPr>
            <a:endParaRPr lang="haw-US"/>
          </a:p>
        </c:txPr>
        <c:crossAx val="-715068992"/>
        <c:crosses val="autoZero"/>
        <c:auto val="1"/>
        <c:lblAlgn val="ctr"/>
        <c:lblOffset val="100"/>
        <c:noMultiLvlLbl val="0"/>
      </c:catAx>
      <c:valAx>
        <c:axId val="-715068992"/>
        <c:scaling>
          <c:orientation val="minMax"/>
        </c:scaling>
        <c:delete val="1"/>
        <c:axPos val="l"/>
        <c:majorGridlines>
          <c:spPr>
            <a:ln w="9525" cap="flat" cmpd="sng" algn="ctr">
              <a:gradFill>
                <a:gsLst>
                  <a:gs pos="100000">
                    <a:schemeClr val="dk1">
                      <a:lumMod val="95000"/>
                      <a:lumOff val="5000"/>
                      <a:alpha val="42000"/>
                    </a:schemeClr>
                  </a:gs>
                  <a:gs pos="0">
                    <a:schemeClr val="lt1">
                      <a:lumMod val="75000"/>
                      <a:alpha val="36000"/>
                    </a:schemeClr>
                  </a:gs>
                </a:gsLst>
                <a:lin ang="5400000" scaled="0"/>
              </a:gradFill>
              <a:round/>
            </a:ln>
            <a:effectLst/>
          </c:spPr>
        </c:majorGridlines>
        <c:numFmt formatCode="General" sourceLinked="1"/>
        <c:majorTickMark val="none"/>
        <c:minorTickMark val="none"/>
        <c:tickLblPos val="nextTo"/>
        <c:crossAx val="-715067904"/>
        <c:crosses val="autoZero"/>
        <c:crossBetween val="between"/>
      </c:valAx>
      <c:spPr>
        <a:noFill/>
        <a:ln>
          <a:noFill/>
        </a:ln>
        <a:effectLst/>
      </c:spPr>
    </c:plotArea>
    <c:legend>
      <c:legendPos val="b"/>
      <c:overlay val="0"/>
      <c:spPr>
        <a:solidFill>
          <a:schemeClr val="bg1">
            <a:alpha val="39000"/>
          </a:schemeClr>
        </a:solidFill>
        <a:ln cmpd="dbl">
          <a:solidFill>
            <a:schemeClr val="tx1"/>
          </a:solid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Akrobat" pitchFamily="50" charset="-52"/>
              <a:ea typeface="+mn-ea"/>
              <a:cs typeface="+mn-cs"/>
            </a:defRPr>
          </a:pPr>
          <a:endParaRPr lang="haw-US"/>
        </a:p>
      </c:txPr>
    </c:legend>
    <c:plotVisOnly val="1"/>
    <c:dispBlanksAs val="gap"/>
    <c:showDLblsOverMax val="0"/>
  </c:chart>
  <c:spPr>
    <a:noFill/>
    <a:ln w="9525" cap="flat" cmpd="sng" algn="ctr">
      <a:solidFill>
        <a:schemeClr val="dk1">
          <a:lumMod val="25000"/>
          <a:lumOff val="75000"/>
        </a:schemeClr>
      </a:solidFill>
      <a:round/>
    </a:ln>
    <a:effectLst/>
  </c:spPr>
  <c:txPr>
    <a:bodyPr/>
    <a:lstStyle/>
    <a:p>
      <a:pPr>
        <a:defRPr/>
      </a:pPr>
      <a:endParaRPr lang="haw-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12"/>
    </mc:Choice>
    <mc:Fallback>
      <c:style val="12"/>
    </mc:Fallback>
  </mc:AlternateContent>
  <c:chart>
    <c:autoTitleDeleted val="1"/>
    <c:view3D>
      <c:rotX val="30"/>
      <c:rotY val="0"/>
      <c:depthPercent val="100"/>
      <c:rAngAx val="0"/>
    </c:view3D>
    <c:floor>
      <c:thickness val="0"/>
    </c:floor>
    <c:sideWall>
      <c:thickness val="0"/>
    </c:sideWall>
    <c:backWall>
      <c:thickness val="0"/>
    </c:backWall>
    <c:plotArea>
      <c:layout>
        <c:manualLayout>
          <c:layoutTarget val="inner"/>
          <c:xMode val="edge"/>
          <c:yMode val="edge"/>
          <c:x val="0.24228508841329638"/>
          <c:y val="0.22659049543354925"/>
          <c:w val="0.60628673132839339"/>
          <c:h val="0.59096001473683968"/>
        </c:manualLayout>
      </c:layout>
      <c:pie3DChart>
        <c:varyColors val="1"/>
        <c:ser>
          <c:idx val="0"/>
          <c:order val="0"/>
          <c:tx>
            <c:strRef>
              <c:f>Лист1!$B$1</c:f>
              <c:strCache>
                <c:ptCount val="1"/>
                <c:pt idx="0">
                  <c:v>Продажи</c:v>
                </c:pt>
              </c:strCache>
            </c:strRef>
          </c:tx>
          <c:explosion val="18"/>
          <c:dPt>
            <c:idx val="0"/>
            <c:bubble3D val="0"/>
          </c:dPt>
          <c:dPt>
            <c:idx val="1"/>
            <c:bubble3D val="0"/>
          </c:dPt>
          <c:dPt>
            <c:idx val="2"/>
            <c:bubble3D val="0"/>
          </c:dPt>
          <c:dPt>
            <c:idx val="3"/>
            <c:bubble3D val="0"/>
          </c:dPt>
          <c:dLbls>
            <c:delete val="1"/>
          </c:dLbls>
          <c:cat>
            <c:strRef>
              <c:f>Лист1!$A$2:$A$5</c:f>
              <c:strCache>
                <c:ptCount val="4"/>
                <c:pt idx="0">
                  <c:v>воля</c:v>
                </c:pt>
                <c:pt idx="1">
                  <c:v>точность</c:v>
                </c:pt>
                <c:pt idx="2">
                  <c:v>ответственность</c:v>
                </c:pt>
                <c:pt idx="3">
                  <c:v>любознательность</c:v>
                </c:pt>
              </c:strCache>
            </c:strRef>
          </c:cat>
          <c:val>
            <c:numRef>
              <c:f>Лист1!$B$2:$B$5</c:f>
              <c:numCache>
                <c:formatCode>General</c:formatCode>
                <c:ptCount val="4"/>
                <c:pt idx="0">
                  <c:v>26</c:v>
                </c:pt>
                <c:pt idx="1">
                  <c:v>30</c:v>
                </c:pt>
                <c:pt idx="2">
                  <c:v>24</c:v>
                </c:pt>
                <c:pt idx="3">
                  <c:v>20</c:v>
                </c:pt>
              </c:numCache>
            </c:numRef>
          </c:val>
        </c:ser>
        <c:dLbls>
          <c:dLblPos val="outEnd"/>
          <c:showLegendKey val="0"/>
          <c:showVal val="0"/>
          <c:showCatName val="0"/>
          <c:showSerName val="0"/>
          <c:showPercent val="1"/>
          <c:showBubbleSize val="0"/>
          <c:showLeaderLines val="1"/>
        </c:dLbls>
      </c:pie3DChart>
    </c:plotArea>
    <c:plotVisOnly val="1"/>
    <c:dispBlanksAs val="gap"/>
    <c:showDLblsOverMax val="0"/>
  </c:chart>
  <c:txPr>
    <a:bodyPr/>
    <a:lstStyle/>
    <a:p>
      <a:pPr>
        <a:defRPr sz="1800"/>
      </a:pPr>
      <a:endParaRPr lang="haw-US"/>
    </a:p>
  </c:txPr>
  <c:externalData r:id="rId1">
    <c:autoUpdate val="0"/>
  </c:externalData>
  <c:userShapes r:id="rId2"/>
</c:chartSpace>
</file>

<file path=ppt/charts/chart5.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6908212560386472E-2"/>
          <c:y val="9.8181670429608181E-2"/>
          <c:w val="0.96980676328502413"/>
          <c:h val="0.73333923034631643"/>
        </c:manualLayout>
      </c:layout>
      <c:barChart>
        <c:barDir val="col"/>
        <c:grouping val="clustered"/>
        <c:varyColors val="0"/>
        <c:ser>
          <c:idx val="0"/>
          <c:order val="0"/>
          <c:tx>
            <c:strRef>
              <c:f>Лист1!$B$1</c:f>
              <c:strCache>
                <c:ptCount val="1"/>
                <c:pt idx="0">
                  <c:v>Изобретатель-комбинатор</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dLbl>
              <c:idx val="0"/>
              <c:layout>
                <c:manualLayout>
                  <c:x val="-9.5096808551105019E-8"/>
                  <c:y val="4.5665893223073468E-3"/>
                </c:manualLayout>
              </c:layout>
              <c:dLblPos val="outEnd"/>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Лист1!$B$2</c:f>
              <c:numCache>
                <c:formatCode>General</c:formatCode>
                <c:ptCount val="1"/>
                <c:pt idx="0">
                  <c:v>14.8</c:v>
                </c:pt>
              </c:numCache>
            </c:numRef>
          </c:val>
        </c:ser>
        <c:ser>
          <c:idx val="1"/>
          <c:order val="1"/>
          <c:tx>
            <c:strRef>
              <c:f>Лист1!$C$1</c:f>
              <c:strCache>
                <c:ptCount val="1"/>
                <c:pt idx="0">
                  <c:v>делец-комбинатор</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Лист1!$C$2</c:f>
              <c:numCache>
                <c:formatCode>General</c:formatCode>
                <c:ptCount val="1"/>
                <c:pt idx="0">
                  <c:v>12.4</c:v>
                </c:pt>
              </c:numCache>
            </c:numRef>
          </c:val>
        </c:ser>
        <c:ser>
          <c:idx val="2"/>
          <c:order val="2"/>
          <c:tx>
            <c:strRef>
              <c:f>Лист1!$D$1</c:f>
              <c:strCache>
                <c:ptCount val="1"/>
                <c:pt idx="0">
                  <c:v>инженер-комбинатор</c:v>
                </c:pt>
              </c:strCache>
            </c:strRef>
          </c:tx>
          <c:spPr>
            <a:gradFill rotWithShape="1">
              <a:gsLst>
                <a:gs pos="0">
                  <a:schemeClr val="accent6">
                    <a:satMod val="103000"/>
                    <a:lumMod val="102000"/>
                    <a:tint val="94000"/>
                  </a:schemeClr>
                </a:gs>
                <a:gs pos="50000">
                  <a:schemeClr val="accent6">
                    <a:satMod val="110000"/>
                    <a:lumMod val="100000"/>
                    <a:shade val="100000"/>
                  </a:schemeClr>
                </a:gs>
                <a:gs pos="100000">
                  <a:schemeClr val="accent6">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Лист1!$D$2</c:f>
              <c:numCache>
                <c:formatCode>General</c:formatCode>
                <c:ptCount val="1"/>
                <c:pt idx="0">
                  <c:v>12.4</c:v>
                </c:pt>
              </c:numCache>
            </c:numRef>
          </c:val>
        </c:ser>
        <c:ser>
          <c:idx val="3"/>
          <c:order val="3"/>
          <c:tx>
            <c:strRef>
              <c:f>Лист1!$E$1</c:f>
              <c:strCache>
                <c:ptCount val="1"/>
                <c:pt idx="0">
                  <c:v>завоеватель-комбинатор</c:v>
                </c:pt>
              </c:strCache>
            </c:strRef>
          </c:tx>
          <c:spPr>
            <a:gradFill rotWithShape="1">
              <a:gsLst>
                <a:gs pos="0">
                  <a:schemeClr val="accent2">
                    <a:lumMod val="60000"/>
                    <a:satMod val="103000"/>
                    <a:lumMod val="102000"/>
                    <a:tint val="94000"/>
                  </a:schemeClr>
                </a:gs>
                <a:gs pos="50000">
                  <a:schemeClr val="accent2">
                    <a:lumMod val="60000"/>
                    <a:satMod val="110000"/>
                    <a:lumMod val="100000"/>
                    <a:shade val="100000"/>
                  </a:schemeClr>
                </a:gs>
                <a:gs pos="100000">
                  <a:schemeClr val="accent2">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Лист1!$E$2</c:f>
              <c:numCache>
                <c:formatCode>General</c:formatCode>
                <c:ptCount val="1"/>
                <c:pt idx="0">
                  <c:v>13.2</c:v>
                </c:pt>
              </c:numCache>
            </c:numRef>
          </c:val>
        </c:ser>
        <c:ser>
          <c:idx val="4"/>
          <c:order val="4"/>
          <c:tx>
            <c:strRef>
              <c:f>Лист1!$F$1</c:f>
              <c:strCache>
                <c:ptCount val="1"/>
                <c:pt idx="0">
                  <c:v>делец-изобретатель</c:v>
                </c:pt>
              </c:strCache>
            </c:strRef>
          </c:tx>
          <c:spPr>
            <a:gradFill rotWithShape="1">
              <a:gsLst>
                <a:gs pos="0">
                  <a:schemeClr val="accent4">
                    <a:lumMod val="60000"/>
                    <a:satMod val="103000"/>
                    <a:lumMod val="102000"/>
                    <a:tint val="94000"/>
                  </a:schemeClr>
                </a:gs>
                <a:gs pos="50000">
                  <a:schemeClr val="accent4">
                    <a:lumMod val="60000"/>
                    <a:satMod val="110000"/>
                    <a:lumMod val="100000"/>
                    <a:shade val="100000"/>
                  </a:schemeClr>
                </a:gs>
                <a:gs pos="100000">
                  <a:schemeClr val="accent4">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Лист1!$F$2</c:f>
              <c:numCache>
                <c:formatCode>General</c:formatCode>
                <c:ptCount val="1"/>
                <c:pt idx="0">
                  <c:v>8.6</c:v>
                </c:pt>
              </c:numCache>
            </c:numRef>
          </c:val>
        </c:ser>
        <c:ser>
          <c:idx val="5"/>
          <c:order val="5"/>
          <c:tx>
            <c:strRef>
              <c:f>Лист1!$G$1</c:f>
              <c:strCache>
                <c:ptCount val="1"/>
                <c:pt idx="0">
                  <c:v>инженер-изобретатель</c:v>
                </c:pt>
              </c:strCache>
            </c:strRef>
          </c:tx>
          <c:spPr>
            <a:gradFill rotWithShape="1">
              <a:gsLst>
                <a:gs pos="0">
                  <a:schemeClr val="accent6">
                    <a:lumMod val="60000"/>
                    <a:satMod val="103000"/>
                    <a:lumMod val="102000"/>
                    <a:tint val="94000"/>
                  </a:schemeClr>
                </a:gs>
                <a:gs pos="50000">
                  <a:schemeClr val="accent6">
                    <a:lumMod val="60000"/>
                    <a:satMod val="110000"/>
                    <a:lumMod val="100000"/>
                    <a:shade val="100000"/>
                  </a:schemeClr>
                </a:gs>
                <a:gs pos="100000">
                  <a:schemeClr val="accent6">
                    <a:lumMod val="6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Лист1!$G$2</c:f>
              <c:numCache>
                <c:formatCode>General</c:formatCode>
                <c:ptCount val="1"/>
                <c:pt idx="0">
                  <c:v>8.6</c:v>
                </c:pt>
              </c:numCache>
            </c:numRef>
          </c:val>
        </c:ser>
        <c:ser>
          <c:idx val="6"/>
          <c:order val="6"/>
          <c:tx>
            <c:strRef>
              <c:f>Лист1!$H$1</c:f>
              <c:strCache>
                <c:ptCount val="1"/>
                <c:pt idx="0">
                  <c:v>завоеватель-изобретатель</c:v>
                </c:pt>
              </c:strCache>
            </c:strRef>
          </c:tx>
          <c:spPr>
            <a:gradFill rotWithShape="1">
              <a:gsLst>
                <a:gs pos="0">
                  <a:schemeClr val="accent2">
                    <a:lumMod val="80000"/>
                    <a:lumOff val="20000"/>
                    <a:satMod val="103000"/>
                    <a:lumMod val="102000"/>
                    <a:tint val="94000"/>
                  </a:schemeClr>
                </a:gs>
                <a:gs pos="50000">
                  <a:schemeClr val="accent2">
                    <a:lumMod val="80000"/>
                    <a:lumOff val="20000"/>
                    <a:satMod val="110000"/>
                    <a:lumMod val="100000"/>
                    <a:shade val="100000"/>
                  </a:schemeClr>
                </a:gs>
                <a:gs pos="100000">
                  <a:schemeClr val="accent2">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Лист1!$H$2</c:f>
              <c:numCache>
                <c:formatCode>General</c:formatCode>
                <c:ptCount val="1"/>
                <c:pt idx="0">
                  <c:v>9.5</c:v>
                </c:pt>
              </c:numCache>
            </c:numRef>
          </c:val>
        </c:ser>
        <c:ser>
          <c:idx val="7"/>
          <c:order val="7"/>
          <c:tx>
            <c:strRef>
              <c:f>Лист1!$I$1</c:f>
              <c:strCache>
                <c:ptCount val="1"/>
                <c:pt idx="0">
                  <c:v>делец-инженер</c:v>
                </c:pt>
              </c:strCache>
            </c:strRef>
          </c:tx>
          <c:spPr>
            <a:gradFill rotWithShape="1">
              <a:gsLst>
                <a:gs pos="0">
                  <a:schemeClr val="accent4">
                    <a:lumMod val="80000"/>
                    <a:lumOff val="20000"/>
                    <a:satMod val="103000"/>
                    <a:lumMod val="102000"/>
                    <a:tint val="94000"/>
                  </a:schemeClr>
                </a:gs>
                <a:gs pos="50000">
                  <a:schemeClr val="accent4">
                    <a:lumMod val="80000"/>
                    <a:lumOff val="20000"/>
                    <a:satMod val="110000"/>
                    <a:lumMod val="100000"/>
                    <a:shade val="100000"/>
                  </a:schemeClr>
                </a:gs>
                <a:gs pos="100000">
                  <a:schemeClr val="accent4">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Лист1!$I$2</c:f>
              <c:numCache>
                <c:formatCode>General</c:formatCode>
                <c:ptCount val="1"/>
                <c:pt idx="0">
                  <c:v>6.2</c:v>
                </c:pt>
              </c:numCache>
            </c:numRef>
          </c:val>
        </c:ser>
        <c:ser>
          <c:idx val="8"/>
          <c:order val="8"/>
          <c:tx>
            <c:strRef>
              <c:f>Лист1!$J$1</c:f>
              <c:strCache>
                <c:ptCount val="1"/>
                <c:pt idx="0">
                  <c:v>делец-завоеватель</c:v>
                </c:pt>
              </c:strCache>
            </c:strRef>
          </c:tx>
          <c:spPr>
            <a:gradFill rotWithShape="1">
              <a:gsLst>
                <a:gs pos="0">
                  <a:schemeClr val="accent6">
                    <a:lumMod val="80000"/>
                    <a:lumOff val="20000"/>
                    <a:satMod val="103000"/>
                    <a:lumMod val="102000"/>
                    <a:tint val="94000"/>
                  </a:schemeClr>
                </a:gs>
                <a:gs pos="50000">
                  <a:schemeClr val="accent6">
                    <a:lumMod val="80000"/>
                    <a:lumOff val="20000"/>
                    <a:satMod val="110000"/>
                    <a:lumMod val="100000"/>
                    <a:shade val="100000"/>
                  </a:schemeClr>
                </a:gs>
                <a:gs pos="100000">
                  <a:schemeClr val="accent6">
                    <a:lumMod val="80000"/>
                    <a:lumOff val="2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Лист1!$J$2</c:f>
              <c:numCache>
                <c:formatCode>General</c:formatCode>
                <c:ptCount val="1"/>
                <c:pt idx="0">
                  <c:v>7</c:v>
                </c:pt>
              </c:numCache>
            </c:numRef>
          </c:val>
        </c:ser>
        <c:ser>
          <c:idx val="9"/>
          <c:order val="9"/>
          <c:tx>
            <c:strRef>
              <c:f>Лист1!$K$1</c:f>
              <c:strCache>
                <c:ptCount val="1"/>
                <c:pt idx="0">
                  <c:v>инженер-завоеватель</c:v>
                </c:pt>
              </c:strCache>
            </c:strRef>
          </c:tx>
          <c:spPr>
            <a:gradFill rotWithShape="1">
              <a:gsLst>
                <a:gs pos="0">
                  <a:schemeClr val="accent2">
                    <a:lumMod val="80000"/>
                    <a:satMod val="103000"/>
                    <a:lumMod val="102000"/>
                    <a:tint val="94000"/>
                  </a:schemeClr>
                </a:gs>
                <a:gs pos="50000">
                  <a:schemeClr val="accent2">
                    <a:lumMod val="80000"/>
                    <a:satMod val="110000"/>
                    <a:lumMod val="100000"/>
                    <a:shade val="100000"/>
                  </a:schemeClr>
                </a:gs>
                <a:gs pos="100000">
                  <a:schemeClr val="accent2">
                    <a:lumMod val="80000"/>
                    <a:lumMod val="99000"/>
                    <a:satMod val="120000"/>
                    <a:shade val="78000"/>
                  </a:schemeClr>
                </a:gs>
              </a:gsLst>
              <a:lin ang="5400000" scaled="0"/>
            </a:gradFill>
            <a:ln>
              <a:noFill/>
            </a:ln>
            <a:effectLst>
              <a:outerShdw blurRad="57150" dist="19050" dir="5400000" algn="ctr" rotWithShape="0">
                <a:srgbClr val="000000">
                  <a:alpha val="63000"/>
                </a:srgb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Akrobat" pitchFamily="50" charset="-52"/>
                    <a:ea typeface="+mn-ea"/>
                    <a:cs typeface="+mn-cs"/>
                  </a:defRPr>
                </a:pPr>
                <a:endParaRPr lang="haw-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Лист1!$A$2</c:f>
              <c:strCache>
                <c:ptCount val="1"/>
                <c:pt idx="0">
                  <c:v>типы предпринимателей</c:v>
                </c:pt>
              </c:strCache>
            </c:strRef>
          </c:cat>
          <c:val>
            <c:numRef>
              <c:f>Лист1!$K$2</c:f>
              <c:numCache>
                <c:formatCode>General</c:formatCode>
                <c:ptCount val="1"/>
                <c:pt idx="0">
                  <c:v>7.3</c:v>
                </c:pt>
              </c:numCache>
            </c:numRef>
          </c:val>
        </c:ser>
        <c:dLbls>
          <c:dLblPos val="outEnd"/>
          <c:showLegendKey val="0"/>
          <c:showVal val="1"/>
          <c:showCatName val="0"/>
          <c:showSerName val="0"/>
          <c:showPercent val="0"/>
          <c:showBubbleSize val="0"/>
        </c:dLbls>
        <c:gapWidth val="100"/>
        <c:overlap val="-24"/>
        <c:axId val="-715066816"/>
        <c:axId val="-715073888"/>
      </c:barChart>
      <c:catAx>
        <c:axId val="-715066816"/>
        <c:scaling>
          <c:orientation val="minMax"/>
        </c:scaling>
        <c:delete val="1"/>
        <c:axPos val="b"/>
        <c:numFmt formatCode="General" sourceLinked="1"/>
        <c:majorTickMark val="none"/>
        <c:minorTickMark val="none"/>
        <c:tickLblPos val="nextTo"/>
        <c:crossAx val="-715073888"/>
        <c:crosses val="autoZero"/>
        <c:auto val="1"/>
        <c:lblAlgn val="ctr"/>
        <c:lblOffset val="100"/>
        <c:noMultiLvlLbl val="0"/>
      </c:catAx>
      <c:valAx>
        <c:axId val="-71507388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715066816"/>
        <c:crosses val="autoZero"/>
        <c:crossBetween val="between"/>
      </c:valAx>
      <c:spPr>
        <a:noFill/>
        <a:ln>
          <a:noFill/>
        </a:ln>
        <a:effectLst/>
      </c:spPr>
    </c:plotArea>
    <c:legend>
      <c:legendPos val="b"/>
      <c:layout>
        <c:manualLayout>
          <c:xMode val="edge"/>
          <c:yMode val="edge"/>
          <c:x val="2.2103731598767544E-2"/>
          <c:y val="0.89064888357678285"/>
          <c:w val="0.95337707786526682"/>
          <c:h val="0.10935111642321711"/>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Akrobat" pitchFamily="50" charset="-52"/>
              <a:ea typeface="+mn-ea"/>
              <a:cs typeface="+mn-cs"/>
            </a:defRPr>
          </a:pPr>
          <a:endParaRPr lang="haw-US"/>
        </a:p>
      </c:txPr>
    </c:legend>
    <c:plotVisOnly val="1"/>
    <c:dispBlanksAs val="gap"/>
    <c:showDLblsOverMax val="0"/>
  </c:chart>
  <c:spPr>
    <a:noFill/>
    <a:ln>
      <a:noFill/>
    </a:ln>
    <a:effectLst/>
  </c:spPr>
  <c:txPr>
    <a:bodyPr/>
    <a:lstStyle/>
    <a:p>
      <a:pPr>
        <a:defRPr/>
      </a:pPr>
      <a:endParaRPr lang="haw-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baseline="0">
                <a:solidFill>
                  <a:schemeClr val="tx1">
                    <a:lumMod val="65000"/>
                    <a:lumOff val="35000"/>
                  </a:schemeClr>
                </a:solidFill>
                <a:latin typeface="Akrobat" pitchFamily="50" charset="-52"/>
                <a:ea typeface="+mn-ea"/>
                <a:cs typeface="+mn-cs"/>
              </a:defRPr>
            </a:pPr>
            <a:r>
              <a:rPr lang="ru-RU" b="0" dirty="0">
                <a:solidFill>
                  <a:schemeClr val="tx1">
                    <a:lumMod val="65000"/>
                    <a:lumOff val="35000"/>
                  </a:schemeClr>
                </a:solidFill>
                <a:latin typeface="Akrobat" pitchFamily="50" charset="-52"/>
              </a:rPr>
              <a:t>БЕЛЬГИЯ</a:t>
            </a:r>
          </a:p>
        </c:rich>
      </c:tx>
      <c:layout>
        <c:manualLayout>
          <c:xMode val="edge"/>
          <c:yMode val="edge"/>
          <c:x val="0.1598937265194792"/>
          <c:y val="0.10507111374767734"/>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Лист1!$B$1</c:f>
              <c:strCache>
                <c:ptCount val="1"/>
                <c:pt idx="0">
                  <c:v>Продажи</c:v>
                </c:pt>
              </c:strCache>
            </c:strRef>
          </c:tx>
          <c:explosion val="39"/>
          <c:dPt>
            <c:idx val="0"/>
            <c:bubble3D val="0"/>
            <c:spPr>
              <a:solidFill>
                <a:srgbClr val="23814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elete val="1"/>
          </c:dLbls>
          <c:cat>
            <c:strRef>
              <c:f>Лист1!$A$2:$A$3</c:f>
              <c:strCache>
                <c:ptCount val="2"/>
                <c:pt idx="0">
                  <c:v>Остальные</c:v>
                </c:pt>
                <c:pt idx="1">
                  <c:v>Малый бизнес</c:v>
                </c:pt>
              </c:strCache>
            </c:strRef>
          </c:cat>
          <c:val>
            <c:numRef>
              <c:f>Лист1!$B$2:$B$3</c:f>
              <c:numCache>
                <c:formatCode>General</c:formatCode>
                <c:ptCount val="2"/>
                <c:pt idx="0">
                  <c:v>1.7</c:v>
                </c:pt>
                <c:pt idx="1">
                  <c:v>8.3000000000000007</c:v>
                </c:pt>
              </c:numCache>
            </c:numRef>
          </c:val>
        </c:ser>
        <c:dLbls>
          <c:dLblPos val="outEnd"/>
          <c:showLegendKey val="0"/>
          <c:showVal val="0"/>
          <c:showCatName val="1"/>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haw-US"/>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0" i="0" u="none" strike="noStrike" kern="1200" cap="all" baseline="0">
                <a:solidFill>
                  <a:schemeClr val="tx1">
                    <a:lumMod val="65000"/>
                    <a:lumOff val="35000"/>
                  </a:schemeClr>
                </a:solidFill>
                <a:latin typeface="Akrobat Black" pitchFamily="50" charset="-52"/>
                <a:ea typeface="+mn-ea"/>
                <a:cs typeface="+mn-cs"/>
              </a:defRPr>
            </a:pPr>
            <a:r>
              <a:rPr lang="ru-RU" b="0" dirty="0">
                <a:solidFill>
                  <a:schemeClr val="tx1">
                    <a:lumMod val="65000"/>
                    <a:lumOff val="35000"/>
                  </a:schemeClr>
                </a:solidFill>
                <a:latin typeface="Akrobat" pitchFamily="50" charset="-52"/>
              </a:rPr>
              <a:t>РОССИЯ</a:t>
            </a:r>
          </a:p>
        </c:rich>
      </c:tx>
      <c:layout>
        <c:manualLayout>
          <c:xMode val="edge"/>
          <c:yMode val="edge"/>
          <c:x val="0.60559646955895219"/>
          <c:y val="0.10507111374767734"/>
        </c:manualLayout>
      </c:layout>
      <c:overlay val="0"/>
      <c:spPr>
        <a:noFill/>
        <a:ln>
          <a:noFill/>
        </a:ln>
        <a:effectLst/>
      </c:spPr>
    </c:title>
    <c:autoTitleDeleted val="0"/>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Лист1!$B$1</c:f>
              <c:strCache>
                <c:ptCount val="1"/>
                <c:pt idx="0">
                  <c:v>Продажи</c:v>
                </c:pt>
              </c:strCache>
            </c:strRef>
          </c:tx>
          <c:dPt>
            <c:idx val="0"/>
            <c:bubble3D val="0"/>
            <c:explosion val="49"/>
            <c:spPr>
              <a:solidFill>
                <a:srgbClr val="238142"/>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Pt>
            <c:idx val="1"/>
            <c:bubble3D val="0"/>
            <c:spPr>
              <a:solidFill>
                <a:srgbClr val="FF0000"/>
              </a:solidFill>
              <a:ln>
                <a:noFill/>
              </a:ln>
              <a:effectLst>
                <a:outerShdw blurRad="88900" sx="102000" sy="102000" algn="ctr" rotWithShape="0">
                  <a:prstClr val="black">
                    <a:alpha val="10000"/>
                  </a:prstClr>
                </a:outerShdw>
              </a:effectLst>
              <a:scene3d>
                <a:camera prst="orthographicFront"/>
                <a:lightRig rig="threePt" dir="t"/>
              </a:scene3d>
              <a:sp3d>
                <a:bevelT w="127000" h="127000"/>
                <a:bevelB w="127000" h="127000"/>
              </a:sp3d>
            </c:spPr>
          </c:dPt>
          <c:dLbls>
            <c:delete val="1"/>
          </c:dLbls>
          <c:cat>
            <c:strRef>
              <c:f>Лист1!$A$2:$A$3</c:f>
              <c:strCache>
                <c:ptCount val="2"/>
                <c:pt idx="0">
                  <c:v>Остальные</c:v>
                </c:pt>
                <c:pt idx="1">
                  <c:v>Малый бизнес</c:v>
                </c:pt>
              </c:strCache>
            </c:strRef>
          </c:cat>
          <c:val>
            <c:numRef>
              <c:f>Лист1!$B$2:$B$3</c:f>
              <c:numCache>
                <c:formatCode>General</c:formatCode>
                <c:ptCount val="2"/>
                <c:pt idx="0">
                  <c:v>7.9</c:v>
                </c:pt>
                <c:pt idx="1">
                  <c:v>2.1</c:v>
                </c:pt>
              </c:numCache>
            </c:numRef>
          </c:val>
        </c:ser>
        <c:dLbls>
          <c:dLblPos val="outEnd"/>
          <c:showLegendKey val="0"/>
          <c:showVal val="0"/>
          <c:showCatName val="0"/>
          <c:showSerName val="0"/>
          <c:showPercent val="1"/>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haw-US"/>
    </a:p>
  </c:txPr>
  <c:externalData r:id="rId1">
    <c:autoUpdate val="0"/>
  </c:externalData>
  <c:userShapes r:id="rId2"/>
</c:chartSpace>
</file>

<file path=ppt/charts/chart8.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solidFill>
                  <a:schemeClr val="tx1">
                    <a:lumMod val="65000"/>
                    <a:lumOff val="35000"/>
                  </a:schemeClr>
                </a:solidFill>
                <a:latin typeface="Akrobat" pitchFamily="50" charset="-52"/>
              </a:defRPr>
            </a:pPr>
            <a:r>
              <a:rPr lang="ru-RU">
                <a:solidFill>
                  <a:schemeClr val="tx1">
                    <a:lumMod val="65000"/>
                    <a:lumOff val="35000"/>
                  </a:schemeClr>
                </a:solidFill>
                <a:latin typeface="Akrobat" pitchFamily="50" charset="-52"/>
              </a:rPr>
              <a:t>Средний возраст предпринимателей из списка </a:t>
            </a:r>
            <a:r>
              <a:rPr lang="en-US">
                <a:solidFill>
                  <a:schemeClr val="tx1">
                    <a:lumMod val="65000"/>
                    <a:lumOff val="35000"/>
                  </a:schemeClr>
                </a:solidFill>
                <a:latin typeface="Akrobat" pitchFamily="50" charset="-52"/>
              </a:rPr>
              <a:t>FORBES 2016</a:t>
            </a:r>
            <a:endParaRPr lang="ru-RU">
              <a:solidFill>
                <a:schemeClr val="tx1">
                  <a:lumMod val="65000"/>
                  <a:lumOff val="35000"/>
                </a:schemeClr>
              </a:solidFill>
              <a:latin typeface="Akrobat" pitchFamily="50" charset="-52"/>
            </a:endParaRPr>
          </a:p>
        </c:rich>
      </c:tx>
      <c:layout>
        <c:manualLayout>
          <c:xMode val="edge"/>
          <c:yMode val="edge"/>
          <c:x val="0.18201960521015173"/>
          <c:y val="8.0666294295142896E-2"/>
        </c:manualLayout>
      </c:layout>
      <c:overlay val="0"/>
    </c:title>
    <c:autoTitleDeleted val="0"/>
    <c:plotArea>
      <c:layout>
        <c:manualLayout>
          <c:layoutTarget val="inner"/>
          <c:xMode val="edge"/>
          <c:yMode val="edge"/>
          <c:x val="7.6639421188704523E-2"/>
          <c:y val="0.21447751780589461"/>
          <c:w val="0.85676497789623063"/>
          <c:h val="0.59002227124640683"/>
        </c:manualLayout>
      </c:layout>
      <c:lineChart>
        <c:grouping val="standard"/>
        <c:varyColors val="0"/>
        <c:ser>
          <c:idx val="0"/>
          <c:order val="0"/>
          <c:tx>
            <c:strRef>
              <c:f>Лист1!$E$5</c:f>
              <c:strCache>
                <c:ptCount val="1"/>
                <c:pt idx="0">
                  <c:v>возраст</c:v>
                </c:pt>
              </c:strCache>
            </c:strRef>
          </c:tx>
          <c:spPr>
            <a:ln>
              <a:solidFill>
                <a:srgbClr val="258F64"/>
              </a:solidFill>
            </a:ln>
          </c:spPr>
          <c:marker>
            <c:symbol val="circle"/>
            <c:size val="9"/>
            <c:spPr>
              <a:solidFill>
                <a:srgbClr val="258F64"/>
              </a:solidFill>
            </c:spPr>
          </c:marker>
          <c:dLbls>
            <c:dLbl>
              <c:idx val="0"/>
              <c:layout>
                <c:manualLayout>
                  <c:x val="-6.9225309809256286E-3"/>
                  <c:y val="-4.4526910342748131E-2"/>
                </c:manualLayout>
              </c:layout>
              <c:dLblPos val="r"/>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2000">
                    <a:solidFill>
                      <a:srgbClr val="FF0000"/>
                    </a:solidFill>
                    <a:latin typeface="Akrobat" pitchFamily="50" charset="-52"/>
                  </a:defRPr>
                </a:pPr>
                <a:endParaRPr lang="haw-US"/>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spPr>
              <a:ln>
                <a:noFill/>
              </a:ln>
            </c:spPr>
            <c:trendlineType val="exp"/>
            <c:dispRSqr val="0"/>
            <c:dispEq val="0"/>
          </c:trendline>
          <c:cat>
            <c:numRef>
              <c:f>Лист1!$F$4:$Q$4</c:f>
              <c:numCache>
                <c:formatCode>General</c:formatCode>
                <c:ptCount val="12"/>
                <c:pt idx="0">
                  <c:v>2005</c:v>
                </c:pt>
                <c:pt idx="1">
                  <c:v>2006</c:v>
                </c:pt>
                <c:pt idx="2">
                  <c:v>2007</c:v>
                </c:pt>
                <c:pt idx="3">
                  <c:v>2008</c:v>
                </c:pt>
                <c:pt idx="4">
                  <c:v>2009</c:v>
                </c:pt>
                <c:pt idx="5">
                  <c:v>2010</c:v>
                </c:pt>
                <c:pt idx="6">
                  <c:v>2011</c:v>
                </c:pt>
                <c:pt idx="7">
                  <c:v>2012</c:v>
                </c:pt>
                <c:pt idx="8">
                  <c:v>2013</c:v>
                </c:pt>
                <c:pt idx="9">
                  <c:v>2014</c:v>
                </c:pt>
                <c:pt idx="10">
                  <c:v>2015</c:v>
                </c:pt>
                <c:pt idx="11">
                  <c:v>2016</c:v>
                </c:pt>
              </c:numCache>
            </c:numRef>
          </c:cat>
          <c:val>
            <c:numRef>
              <c:f>Лист1!$F$5:$Q$5</c:f>
              <c:numCache>
                <c:formatCode>General</c:formatCode>
                <c:ptCount val="12"/>
                <c:pt idx="0">
                  <c:v>46</c:v>
                </c:pt>
                <c:pt idx="1">
                  <c:v>45</c:v>
                </c:pt>
                <c:pt idx="2">
                  <c:v>44</c:v>
                </c:pt>
                <c:pt idx="3">
                  <c:v>46</c:v>
                </c:pt>
                <c:pt idx="4">
                  <c:v>47.5</c:v>
                </c:pt>
                <c:pt idx="5">
                  <c:v>48.5</c:v>
                </c:pt>
                <c:pt idx="6">
                  <c:v>49.5</c:v>
                </c:pt>
                <c:pt idx="7">
                  <c:v>50</c:v>
                </c:pt>
                <c:pt idx="8">
                  <c:v>52</c:v>
                </c:pt>
                <c:pt idx="9">
                  <c:v>50.5</c:v>
                </c:pt>
                <c:pt idx="10">
                  <c:v>53</c:v>
                </c:pt>
                <c:pt idx="11">
                  <c:v>52</c:v>
                </c:pt>
              </c:numCache>
            </c:numRef>
          </c:val>
          <c:smooth val="0"/>
        </c:ser>
        <c:dLbls>
          <c:showLegendKey val="0"/>
          <c:showVal val="0"/>
          <c:showCatName val="0"/>
          <c:showSerName val="0"/>
          <c:showPercent val="0"/>
          <c:showBubbleSize val="0"/>
        </c:dLbls>
        <c:marker val="1"/>
        <c:smooth val="0"/>
        <c:axId val="-812760208"/>
        <c:axId val="-812772720"/>
      </c:lineChart>
      <c:catAx>
        <c:axId val="-812760208"/>
        <c:scaling>
          <c:orientation val="minMax"/>
        </c:scaling>
        <c:delete val="0"/>
        <c:axPos val="b"/>
        <c:majorGridlines>
          <c:spPr>
            <a:ln>
              <a:noFill/>
            </a:ln>
          </c:spPr>
        </c:majorGridlines>
        <c:numFmt formatCode="@" sourceLinked="0"/>
        <c:majorTickMark val="out"/>
        <c:minorTickMark val="none"/>
        <c:tickLblPos val="nextTo"/>
        <c:txPr>
          <a:bodyPr/>
          <a:lstStyle/>
          <a:p>
            <a:pPr>
              <a:defRPr sz="1600">
                <a:latin typeface="Akrobat" pitchFamily="50" charset="-52"/>
              </a:defRPr>
            </a:pPr>
            <a:endParaRPr lang="haw-US"/>
          </a:p>
        </c:txPr>
        <c:crossAx val="-812772720"/>
        <c:crosses val="autoZero"/>
        <c:auto val="0"/>
        <c:lblAlgn val="ctr"/>
        <c:lblOffset val="1"/>
        <c:tickMarkSkip val="1"/>
        <c:noMultiLvlLbl val="0"/>
      </c:catAx>
      <c:valAx>
        <c:axId val="-812772720"/>
        <c:scaling>
          <c:orientation val="minMax"/>
          <c:max val="70"/>
          <c:min val="20"/>
        </c:scaling>
        <c:delete val="0"/>
        <c:axPos val="l"/>
        <c:majorGridlines/>
        <c:numFmt formatCode="General" sourceLinked="1"/>
        <c:majorTickMark val="out"/>
        <c:minorTickMark val="none"/>
        <c:tickLblPos val="nextTo"/>
        <c:crossAx val="-812760208"/>
        <c:crosses val="autoZero"/>
        <c:crossBetween val="midCat"/>
      </c:valAx>
    </c:plotArea>
    <c:plotVisOnly val="1"/>
    <c:dispBlanksAs val="gap"/>
    <c:showDLblsOverMax val="0"/>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818609660654989"/>
          <c:y val="0.24540156837558649"/>
          <c:w val="0.68616029195409267"/>
          <c:h val="0.64929168157906347"/>
        </c:manualLayout>
      </c:layout>
      <c:pie3DChart>
        <c:varyColors val="1"/>
        <c:ser>
          <c:idx val="0"/>
          <c:order val="0"/>
          <c:tx>
            <c:strRef>
              <c:f>Лист1!$B$1</c:f>
              <c:strCache>
                <c:ptCount val="1"/>
                <c:pt idx="0">
                  <c:v>Продажи</c:v>
                </c:pt>
              </c:strCache>
            </c:strRef>
          </c:tx>
          <c:dPt>
            <c:idx val="0"/>
            <c:bubble3D val="0"/>
            <c:spPr>
              <a:solidFill>
                <a:srgbClr val="00B0F0"/>
              </a:solidFill>
            </c:spPr>
          </c:dPt>
          <c:dPt>
            <c:idx val="1"/>
            <c:bubble3D val="0"/>
            <c:spPr>
              <a:solidFill>
                <a:schemeClr val="tx2">
                  <a:lumMod val="60000"/>
                  <a:lumOff val="40000"/>
                </a:schemeClr>
              </a:solidFill>
            </c:spPr>
          </c:dPt>
          <c:dPt>
            <c:idx val="2"/>
            <c:bubble3D val="0"/>
            <c:spPr>
              <a:solidFill>
                <a:schemeClr val="accent2">
                  <a:lumMod val="60000"/>
                  <a:lumOff val="40000"/>
                </a:schemeClr>
              </a:solidFill>
            </c:spPr>
          </c:dPt>
          <c:dPt>
            <c:idx val="3"/>
            <c:bubble3D val="0"/>
            <c:spPr>
              <a:solidFill>
                <a:srgbClr val="92D050"/>
              </a:solidFill>
            </c:spPr>
          </c:dPt>
          <c:dLbls>
            <c:dLbl>
              <c:idx val="0"/>
              <c:layout>
                <c:manualLayout>
                  <c:x val="1.9468936672580712E-3"/>
                  <c:y val="-0.13085229863361589"/>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sz="2000"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246 </a:t>
                    </a:r>
                    <a:r>
                      <a:rPr lang="en-US"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компани</a:t>
                    </a:r>
                    <a:r>
                      <a:rPr lang="ru-RU"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й</a:t>
                    </a:r>
                    <a:endParaRPr lang="en-US"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endParaRPr>
                  </a:p>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baseline="0" dirty="0" smtClean="0">
                        <a:solidFill>
                          <a:schemeClr val="tx1">
                            <a:lumMod val="75000"/>
                            <a:lumOff val="25000"/>
                          </a:schemeClr>
                        </a:solidFill>
                      </a:rPr>
                      <a:t>из «большой» России</a:t>
                    </a:r>
                    <a:endParaRPr lang="ru-RU" baseline="0" dirty="0">
                      <a:solidFill>
                        <a:schemeClr val="tx1">
                          <a:lumMod val="75000"/>
                          <a:lumOff val="25000"/>
                        </a:schemeClr>
                      </a:solidFill>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9471014492753624"/>
                      <c:h val="0.22232770701793331"/>
                    </c:manualLayout>
                  </c15:layout>
                </c:ext>
              </c:extLst>
            </c:dLbl>
            <c:dLbl>
              <c:idx val="1"/>
              <c:layout>
                <c:manualLayout>
                  <c:x val="0.31403469199269668"/>
                  <c:y val="0"/>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sz="2000"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25</a:t>
                    </a:r>
                    <a:r>
                      <a:rPr lang="ru-RU"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 иностранных компаний</a:t>
                    </a:r>
                    <a:endParaRPr lang="ru-RU" dirty="0">
                      <a:solidFill>
                        <a:schemeClr val="bg1"/>
                      </a:solidFill>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0219806763285022"/>
                      <c:h val="0.19452752233910578"/>
                    </c:manualLayout>
                  </c15:layout>
                </c:ext>
              </c:extLst>
            </c:dLbl>
            <c:dLbl>
              <c:idx val="2"/>
              <c:layout>
                <c:manualLayout>
                  <c:x val="-0.18797967453672376"/>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sz="2000"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65</a:t>
                    </a:r>
                    <a:r>
                      <a:rPr lang="ru-RU"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 фермерских</a:t>
                    </a:r>
                  </a:p>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организаций</a:t>
                    </a:r>
                    <a:endParaRPr lang="ru-RU" dirty="0">
                      <a:solidFill>
                        <a:schemeClr val="accent6">
                          <a:lumMod val="75000"/>
                        </a:schemeClr>
                      </a:solidFill>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4.1200248232800177E-2"/>
                  <c:y val="-2.3349136388372743E-2"/>
                </c:manualLayout>
              </c:layout>
              <c:tx>
                <c:rich>
                  <a:bodyPr rot="0" spcFirstLastPara="1" vertOverflow="ellipsis" vert="horz" wrap="square" lIns="38100" tIns="19050" rIns="38100" bIns="19050" anchor="ctr" anchorCtr="1">
                    <a:noAutofit/>
                  </a:bodyPr>
                  <a:lstStyle/>
                  <a:p>
                    <a:pPr>
                      <a:defRPr sz="1330" b="1" i="0" u="none" strike="noStrike" kern="1200" spc="0"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r>
                      <a:rPr lang="ru-RU" sz="2000"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236</a:t>
                    </a:r>
                    <a:r>
                      <a:rPr lang="ru-RU" baseline="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 компаний Калининградской области</a:t>
                    </a:r>
                    <a:r>
                      <a:rPr lang="ru-RU" baseline="0" dirty="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
</a:t>
                    </a:r>
                    <a:endParaRPr lang="ru-RU" dirty="0">
                      <a:solidFill>
                        <a:srgbClr val="E56915"/>
                      </a:solidFill>
                    </a:endParaRPr>
                  </a:p>
                </c:rich>
              </c:tx>
              <c:spPr>
                <a:noFill/>
                <a:ln>
                  <a:noFill/>
                </a:ln>
                <a:effectLst/>
              </c:spPr>
              <c:dLblPos val="bestFit"/>
              <c:showLegendKey val="0"/>
              <c:showVal val="0"/>
              <c:showCatName val="1"/>
              <c:showSerName val="0"/>
              <c:showPercent val="1"/>
              <c:showBubbleSize val="0"/>
              <c:extLst>
                <c:ext xmlns:c15="http://schemas.microsoft.com/office/drawing/2012/chart" uri="{CE6537A1-D6FC-4f65-9D91-7224C49458BB}">
                  <c15:layout>
                    <c:manualLayout>
                      <c:w val="0.19028985507246379"/>
                      <c:h val="0.2443050850106335"/>
                    </c:manualLayout>
                  </c15:layout>
                </c:ext>
              </c:extLst>
            </c:dLbl>
            <c:spPr>
              <a:noFill/>
              <a:ln>
                <a:noFill/>
              </a:ln>
              <a:effectLst/>
            </c:spPr>
            <c:txPr>
              <a:bodyPr/>
              <a:lstStyle/>
              <a:p>
                <a:pPr>
                  <a:defRPr baseline="0">
                    <a:solidFill>
                      <a:schemeClr val="tx1">
                        <a:lumMod val="65000"/>
                        <a:lumOff val="35000"/>
                      </a:schemeClr>
                    </a:solidFill>
                    <a:latin typeface="Akrobat" pitchFamily="50" charset="-52"/>
                    <a:ea typeface="Open Sans" panose="020B0606030504020204" pitchFamily="34" charset="0"/>
                    <a:cs typeface="Open Sans" panose="020B0606030504020204" pitchFamily="34" charset="0"/>
                  </a:defRPr>
                </a:pPr>
                <a:endParaRPr lang="haw-US"/>
              </a:p>
            </c:tx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Лист1!$A$2:$A$5</c:f>
              <c:strCache>
                <c:ptCount val="4"/>
                <c:pt idx="0">
                  <c:v>Российские</c:v>
                </c:pt>
                <c:pt idx="1">
                  <c:v>Международные</c:v>
                </c:pt>
                <c:pt idx="2">
                  <c:v>Фермеры</c:v>
                </c:pt>
                <c:pt idx="3">
                  <c:v>Калининградская область</c:v>
                </c:pt>
              </c:strCache>
            </c:strRef>
          </c:cat>
          <c:val>
            <c:numRef>
              <c:f>Лист1!$B$2:$B$5</c:f>
              <c:numCache>
                <c:formatCode>General</c:formatCode>
                <c:ptCount val="4"/>
                <c:pt idx="0">
                  <c:v>4.7</c:v>
                </c:pt>
                <c:pt idx="1">
                  <c:v>0.5</c:v>
                </c:pt>
                <c:pt idx="2">
                  <c:v>0.3</c:v>
                </c:pt>
                <c:pt idx="3">
                  <c:v>4.5</c:v>
                </c:pt>
              </c:numCache>
            </c:numRef>
          </c:val>
        </c:ser>
        <c:dLbls>
          <c:dLblPos val="outEnd"/>
          <c:showLegendKey val="0"/>
          <c:showVal val="0"/>
          <c:showCatName val="1"/>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haw-US"/>
    </a:p>
  </c:txPr>
  <c:externalData r:id="rId1">
    <c:autoUpdate val="0"/>
  </c:externalData>
  <c:userShapes r:id="rId2"/>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5F223C9-7A04-44BF-9FC4-1680D1B54C4B}" type="doc">
      <dgm:prSet loTypeId="urn:microsoft.com/office/officeart/2005/8/layout/process1" loCatId="process" qsTypeId="urn:microsoft.com/office/officeart/2005/8/quickstyle/simple1" qsCatId="simple" csTypeId="urn:microsoft.com/office/officeart/2005/8/colors/accent1_2" csCatId="accent1" phldr="1"/>
      <dgm:spPr/>
      <dgm:t>
        <a:bodyPr/>
        <a:lstStyle/>
        <a:p>
          <a:endParaRPr lang="ru-RU"/>
        </a:p>
      </dgm:t>
    </dgm:pt>
    <dgm:pt modelId="{89CD842E-1C09-4A9A-AC1D-1C6BE375BD3D}">
      <dgm:prSet/>
      <dgm:spPr>
        <a:solidFill>
          <a:schemeClr val="bg1"/>
        </a:solidFill>
        <a:ln>
          <a:solidFill>
            <a:srgbClr val="2A7046"/>
          </a:solidFill>
        </a:ln>
      </dgm:spPr>
      <dgm:t>
        <a:bodyPr/>
        <a:lstStyle/>
        <a:p>
          <a:pPr rtl="0"/>
          <a:r>
            <a:rPr lang="ru-RU" dirty="0" smtClean="0">
              <a:solidFill>
                <a:srgbClr val="2A7046"/>
              </a:solidFill>
              <a:latin typeface="Akrobat Black" pitchFamily="50" charset="-52"/>
            </a:rPr>
            <a:t>работа по найму</a:t>
          </a:r>
          <a:endParaRPr lang="ru-RU" dirty="0">
            <a:solidFill>
              <a:srgbClr val="2A7046"/>
            </a:solidFill>
            <a:latin typeface="Akrobat Black" pitchFamily="50" charset="-52"/>
          </a:endParaRPr>
        </a:p>
      </dgm:t>
    </dgm:pt>
    <dgm:pt modelId="{239D6277-0201-4A8A-9AAC-401E6CA4E976}" type="parTrans" cxnId="{B70FDD7D-C9E7-4249-A974-3728994BA8E7}">
      <dgm:prSet/>
      <dgm:spPr/>
      <dgm:t>
        <a:bodyPr/>
        <a:lstStyle/>
        <a:p>
          <a:endParaRPr lang="ru-RU"/>
        </a:p>
      </dgm:t>
    </dgm:pt>
    <dgm:pt modelId="{5151A049-1324-4522-83C5-E48C75DFE741}" type="sibTrans" cxnId="{B70FDD7D-C9E7-4249-A974-3728994BA8E7}">
      <dgm:prSet/>
      <dgm:spPr>
        <a:solidFill>
          <a:srgbClr val="2A7046"/>
        </a:solidFill>
        <a:ln>
          <a:headEnd type="none" w="med" len="med"/>
          <a:tailEnd type="none" w="med" len="med"/>
        </a:ln>
      </dgm:spPr>
      <dgm:t>
        <a:bodyPr/>
        <a:lstStyle/>
        <a:p>
          <a:endParaRPr lang="ru-RU">
            <a:solidFill>
              <a:schemeClr val="tx1">
                <a:lumMod val="65000"/>
                <a:lumOff val="35000"/>
              </a:schemeClr>
            </a:solidFill>
          </a:endParaRPr>
        </a:p>
      </dgm:t>
    </dgm:pt>
    <dgm:pt modelId="{99D352E1-AD5C-478D-9872-B27613460789}">
      <dgm:prSet/>
      <dgm:spPr>
        <a:solidFill>
          <a:schemeClr val="bg1"/>
        </a:solidFill>
        <a:ln>
          <a:solidFill>
            <a:srgbClr val="2A7046"/>
          </a:solidFill>
        </a:ln>
      </dgm:spPr>
      <dgm:t>
        <a:bodyPr/>
        <a:lstStyle/>
        <a:p>
          <a:pPr rtl="0"/>
          <a:r>
            <a:rPr lang="ru-RU" dirty="0" smtClean="0">
              <a:solidFill>
                <a:srgbClr val="2A7046"/>
              </a:solidFill>
              <a:latin typeface="Akrobat Black" pitchFamily="50" charset="-52"/>
            </a:rPr>
            <a:t>погружение</a:t>
          </a:r>
          <a:r>
            <a:rPr lang="ru-RU" dirty="0" smtClean="0">
              <a:solidFill>
                <a:srgbClr val="2A7046"/>
              </a:solidFill>
              <a:latin typeface="Akrobat" pitchFamily="50" charset="-52"/>
            </a:rPr>
            <a:t> </a:t>
          </a:r>
          <a:r>
            <a:rPr lang="ru-RU" dirty="0" smtClean="0">
              <a:solidFill>
                <a:srgbClr val="2A7046"/>
              </a:solidFill>
              <a:latin typeface="Akrobat Black" pitchFamily="50" charset="-52"/>
            </a:rPr>
            <a:t>в отрасль</a:t>
          </a:r>
          <a:endParaRPr lang="ru-RU" dirty="0">
            <a:solidFill>
              <a:srgbClr val="2A7046"/>
            </a:solidFill>
            <a:latin typeface="Akrobat Black" pitchFamily="50" charset="-52"/>
          </a:endParaRPr>
        </a:p>
      </dgm:t>
    </dgm:pt>
    <dgm:pt modelId="{412497AA-492D-407B-9B3A-CBCA7470A581}" type="parTrans" cxnId="{FAA2EBBC-1CAF-4DB9-8392-DCF160CAED69}">
      <dgm:prSet/>
      <dgm:spPr/>
      <dgm:t>
        <a:bodyPr/>
        <a:lstStyle/>
        <a:p>
          <a:endParaRPr lang="ru-RU"/>
        </a:p>
      </dgm:t>
    </dgm:pt>
    <dgm:pt modelId="{6666D71C-9E2B-4876-8E0F-719064E78869}" type="sibTrans" cxnId="{FAA2EBBC-1CAF-4DB9-8392-DCF160CAED69}">
      <dgm:prSet/>
      <dgm:spPr>
        <a:solidFill>
          <a:srgbClr val="2A7046"/>
        </a:solidFill>
      </dgm:spPr>
      <dgm:t>
        <a:bodyPr/>
        <a:lstStyle/>
        <a:p>
          <a:endParaRPr lang="ru-RU"/>
        </a:p>
      </dgm:t>
    </dgm:pt>
    <dgm:pt modelId="{C671FFC4-E48A-4871-A091-4D23E623E61B}">
      <dgm:prSet/>
      <dgm:spPr>
        <a:solidFill>
          <a:schemeClr val="bg1"/>
        </a:solidFill>
        <a:ln>
          <a:solidFill>
            <a:srgbClr val="2A7046"/>
          </a:solidFill>
        </a:ln>
      </dgm:spPr>
      <dgm:t>
        <a:bodyPr/>
        <a:lstStyle/>
        <a:p>
          <a:pPr rtl="0"/>
          <a:r>
            <a:rPr lang="ru-RU" dirty="0" smtClean="0">
              <a:solidFill>
                <a:srgbClr val="2A7046"/>
              </a:solidFill>
              <a:latin typeface="Akrobat Black" pitchFamily="50" charset="-52"/>
            </a:rPr>
            <a:t>реклама и тестовые продажи</a:t>
          </a:r>
          <a:endParaRPr lang="ru-RU" dirty="0">
            <a:solidFill>
              <a:srgbClr val="2A7046"/>
            </a:solidFill>
            <a:latin typeface="Akrobat Black" pitchFamily="50" charset="-52"/>
          </a:endParaRPr>
        </a:p>
      </dgm:t>
    </dgm:pt>
    <dgm:pt modelId="{5A4B4AD0-636D-405F-9435-7580940729F1}" type="parTrans" cxnId="{A3049980-8DA9-4F68-986E-845291EC0B46}">
      <dgm:prSet/>
      <dgm:spPr/>
      <dgm:t>
        <a:bodyPr/>
        <a:lstStyle/>
        <a:p>
          <a:endParaRPr lang="ru-RU"/>
        </a:p>
      </dgm:t>
    </dgm:pt>
    <dgm:pt modelId="{CCD6BC63-2304-4C57-B30A-CB7345D9CF90}" type="sibTrans" cxnId="{A3049980-8DA9-4F68-986E-845291EC0B46}">
      <dgm:prSet/>
      <dgm:spPr>
        <a:solidFill>
          <a:srgbClr val="2A7046"/>
        </a:solidFill>
      </dgm:spPr>
      <dgm:t>
        <a:bodyPr/>
        <a:lstStyle/>
        <a:p>
          <a:endParaRPr lang="ru-RU">
            <a:solidFill>
              <a:schemeClr val="tx1">
                <a:lumMod val="65000"/>
                <a:lumOff val="35000"/>
              </a:schemeClr>
            </a:solidFill>
          </a:endParaRPr>
        </a:p>
      </dgm:t>
    </dgm:pt>
    <dgm:pt modelId="{B8CDEE9D-CF70-4FCA-BBFC-528C890B395B}">
      <dgm:prSet/>
      <dgm:spPr>
        <a:solidFill>
          <a:schemeClr val="bg1"/>
        </a:solidFill>
        <a:ln>
          <a:solidFill>
            <a:srgbClr val="2A7046"/>
          </a:solidFill>
        </a:ln>
      </dgm:spPr>
      <dgm:t>
        <a:bodyPr/>
        <a:lstStyle/>
        <a:p>
          <a:pPr rtl="0"/>
          <a:r>
            <a:rPr lang="ru-RU" dirty="0" smtClean="0">
              <a:solidFill>
                <a:srgbClr val="2A7046"/>
              </a:solidFill>
              <a:latin typeface="Akrobat Black" pitchFamily="50" charset="-52"/>
            </a:rPr>
            <a:t>рост расходов</a:t>
          </a:r>
          <a:endParaRPr lang="ru-RU" dirty="0">
            <a:solidFill>
              <a:srgbClr val="2A7046"/>
            </a:solidFill>
            <a:latin typeface="Akrobat Black" pitchFamily="50" charset="-52"/>
          </a:endParaRPr>
        </a:p>
      </dgm:t>
    </dgm:pt>
    <dgm:pt modelId="{4F7A48B2-4D4D-4CD1-BB02-E455C09F3EEC}" type="parTrans" cxnId="{96D28063-8918-4CF9-89D3-4021B1D1A90C}">
      <dgm:prSet/>
      <dgm:spPr/>
      <dgm:t>
        <a:bodyPr/>
        <a:lstStyle/>
        <a:p>
          <a:endParaRPr lang="ru-RU"/>
        </a:p>
      </dgm:t>
    </dgm:pt>
    <dgm:pt modelId="{A84A2C8F-A0B0-49D2-BC0C-31BA038C6B96}" type="sibTrans" cxnId="{96D28063-8918-4CF9-89D3-4021B1D1A90C}">
      <dgm:prSet/>
      <dgm:spPr>
        <a:solidFill>
          <a:srgbClr val="2A7046"/>
        </a:solidFill>
      </dgm:spPr>
      <dgm:t>
        <a:bodyPr/>
        <a:lstStyle/>
        <a:p>
          <a:endParaRPr lang="ru-RU"/>
        </a:p>
      </dgm:t>
    </dgm:pt>
    <dgm:pt modelId="{E996CCA8-B5B8-420E-9B4A-F0A56D3A4E68}">
      <dgm:prSet/>
      <dgm:spPr>
        <a:solidFill>
          <a:schemeClr val="bg1"/>
        </a:solidFill>
        <a:ln>
          <a:solidFill>
            <a:srgbClr val="2A7046"/>
          </a:solidFill>
        </a:ln>
      </dgm:spPr>
      <dgm:t>
        <a:bodyPr/>
        <a:lstStyle/>
        <a:p>
          <a:pPr rtl="0"/>
          <a:r>
            <a:rPr lang="ru-RU" dirty="0" smtClean="0">
              <a:solidFill>
                <a:srgbClr val="2A7046"/>
              </a:solidFill>
              <a:latin typeface="Akrobat Black" pitchFamily="50" charset="-52"/>
            </a:rPr>
            <a:t>привлечение инвестиций</a:t>
          </a:r>
          <a:endParaRPr lang="ru-RU" dirty="0">
            <a:solidFill>
              <a:srgbClr val="2A7046"/>
            </a:solidFill>
            <a:latin typeface="Akrobat Black" pitchFamily="50" charset="-52"/>
          </a:endParaRPr>
        </a:p>
      </dgm:t>
    </dgm:pt>
    <dgm:pt modelId="{56D4E256-A07C-4D9C-BC0E-260150EB0138}" type="parTrans" cxnId="{B6F89B77-55E3-40A4-B570-46B8CA99D06D}">
      <dgm:prSet/>
      <dgm:spPr/>
      <dgm:t>
        <a:bodyPr/>
        <a:lstStyle/>
        <a:p>
          <a:endParaRPr lang="ru-RU"/>
        </a:p>
      </dgm:t>
    </dgm:pt>
    <dgm:pt modelId="{ED55381F-2EED-4D32-9901-80468CA43EB1}" type="sibTrans" cxnId="{B6F89B77-55E3-40A4-B570-46B8CA99D06D}">
      <dgm:prSet/>
      <dgm:spPr/>
      <dgm:t>
        <a:bodyPr/>
        <a:lstStyle/>
        <a:p>
          <a:endParaRPr lang="ru-RU"/>
        </a:p>
      </dgm:t>
    </dgm:pt>
    <dgm:pt modelId="{D5E22E88-A9DA-4560-8997-8FFC9E761B43}" type="pres">
      <dgm:prSet presAssocID="{D5F223C9-7A04-44BF-9FC4-1680D1B54C4B}" presName="Name0" presStyleCnt="0">
        <dgm:presLayoutVars>
          <dgm:dir/>
          <dgm:resizeHandles val="exact"/>
        </dgm:presLayoutVars>
      </dgm:prSet>
      <dgm:spPr/>
      <dgm:t>
        <a:bodyPr/>
        <a:lstStyle/>
        <a:p>
          <a:endParaRPr lang="ru-RU"/>
        </a:p>
      </dgm:t>
    </dgm:pt>
    <dgm:pt modelId="{221B6B0C-E0CC-4F24-8CFD-151B4EB4A787}" type="pres">
      <dgm:prSet presAssocID="{89CD842E-1C09-4A9A-AC1D-1C6BE375BD3D}" presName="node" presStyleLbl="node1" presStyleIdx="0" presStyleCnt="5">
        <dgm:presLayoutVars>
          <dgm:bulletEnabled val="1"/>
        </dgm:presLayoutVars>
      </dgm:prSet>
      <dgm:spPr/>
      <dgm:t>
        <a:bodyPr/>
        <a:lstStyle/>
        <a:p>
          <a:endParaRPr lang="ru-RU"/>
        </a:p>
      </dgm:t>
    </dgm:pt>
    <dgm:pt modelId="{C279AEAC-F2FE-418A-99D1-DF385E8C909B}" type="pres">
      <dgm:prSet presAssocID="{5151A049-1324-4522-83C5-E48C75DFE741}" presName="sibTrans" presStyleLbl="sibTrans2D1" presStyleIdx="0" presStyleCnt="4" custScaleX="274324"/>
      <dgm:spPr>
        <a:prstGeom prst="mathMinus">
          <a:avLst/>
        </a:prstGeom>
      </dgm:spPr>
      <dgm:t>
        <a:bodyPr/>
        <a:lstStyle/>
        <a:p>
          <a:endParaRPr lang="ru-RU"/>
        </a:p>
      </dgm:t>
    </dgm:pt>
    <dgm:pt modelId="{F4A8100B-B717-447E-97F7-2E8307C70931}" type="pres">
      <dgm:prSet presAssocID="{5151A049-1324-4522-83C5-E48C75DFE741}" presName="connectorText" presStyleLbl="sibTrans2D1" presStyleIdx="0" presStyleCnt="4"/>
      <dgm:spPr/>
      <dgm:t>
        <a:bodyPr/>
        <a:lstStyle/>
        <a:p>
          <a:endParaRPr lang="ru-RU"/>
        </a:p>
      </dgm:t>
    </dgm:pt>
    <dgm:pt modelId="{076AE66C-8C60-45B7-B7C2-55E0A5201777}" type="pres">
      <dgm:prSet presAssocID="{99D352E1-AD5C-478D-9872-B27613460789}" presName="node" presStyleLbl="node1" presStyleIdx="1" presStyleCnt="5">
        <dgm:presLayoutVars>
          <dgm:bulletEnabled val="1"/>
        </dgm:presLayoutVars>
      </dgm:prSet>
      <dgm:spPr/>
      <dgm:t>
        <a:bodyPr/>
        <a:lstStyle/>
        <a:p>
          <a:endParaRPr lang="ru-RU"/>
        </a:p>
      </dgm:t>
    </dgm:pt>
    <dgm:pt modelId="{F919DD9E-F3AD-4C93-9F63-A640350C581D}" type="pres">
      <dgm:prSet presAssocID="{6666D71C-9E2B-4876-8E0F-719064E78869}" presName="sibTrans" presStyleLbl="sibTrans2D1" presStyleIdx="1" presStyleCnt="4" custScaleX="245725"/>
      <dgm:spPr>
        <a:prstGeom prst="mathMinus">
          <a:avLst/>
        </a:prstGeom>
      </dgm:spPr>
      <dgm:t>
        <a:bodyPr/>
        <a:lstStyle/>
        <a:p>
          <a:endParaRPr lang="ru-RU"/>
        </a:p>
      </dgm:t>
    </dgm:pt>
    <dgm:pt modelId="{F8C3C03F-B4A1-4C92-8E28-4BE91C1A3B12}" type="pres">
      <dgm:prSet presAssocID="{6666D71C-9E2B-4876-8E0F-719064E78869}" presName="connectorText" presStyleLbl="sibTrans2D1" presStyleIdx="1" presStyleCnt="4"/>
      <dgm:spPr/>
      <dgm:t>
        <a:bodyPr/>
        <a:lstStyle/>
        <a:p>
          <a:endParaRPr lang="ru-RU"/>
        </a:p>
      </dgm:t>
    </dgm:pt>
    <dgm:pt modelId="{B42D01C8-BCFD-4E46-8945-80B17FEB99CC}" type="pres">
      <dgm:prSet presAssocID="{C671FFC4-E48A-4871-A091-4D23E623E61B}" presName="node" presStyleLbl="node1" presStyleIdx="2" presStyleCnt="5">
        <dgm:presLayoutVars>
          <dgm:bulletEnabled val="1"/>
        </dgm:presLayoutVars>
      </dgm:prSet>
      <dgm:spPr/>
      <dgm:t>
        <a:bodyPr/>
        <a:lstStyle/>
        <a:p>
          <a:endParaRPr lang="ru-RU"/>
        </a:p>
      </dgm:t>
    </dgm:pt>
    <dgm:pt modelId="{86585F8C-F79C-43D1-97DC-655161143834}" type="pres">
      <dgm:prSet presAssocID="{CCD6BC63-2304-4C57-B30A-CB7345D9CF90}" presName="sibTrans" presStyleLbl="sibTrans2D1" presStyleIdx="2" presStyleCnt="4" custScaleX="278461"/>
      <dgm:spPr>
        <a:prstGeom prst="mathMinus">
          <a:avLst/>
        </a:prstGeom>
      </dgm:spPr>
      <dgm:t>
        <a:bodyPr/>
        <a:lstStyle/>
        <a:p>
          <a:endParaRPr lang="ru-RU"/>
        </a:p>
      </dgm:t>
    </dgm:pt>
    <dgm:pt modelId="{D8C81B2F-79B9-4CD9-81CE-9298F988331F}" type="pres">
      <dgm:prSet presAssocID="{CCD6BC63-2304-4C57-B30A-CB7345D9CF90}" presName="connectorText" presStyleLbl="sibTrans2D1" presStyleIdx="2" presStyleCnt="4"/>
      <dgm:spPr/>
      <dgm:t>
        <a:bodyPr/>
        <a:lstStyle/>
        <a:p>
          <a:endParaRPr lang="ru-RU"/>
        </a:p>
      </dgm:t>
    </dgm:pt>
    <dgm:pt modelId="{AFF80C2F-3926-4CC9-98B2-873C2AD28579}" type="pres">
      <dgm:prSet presAssocID="{B8CDEE9D-CF70-4FCA-BBFC-528C890B395B}" presName="node" presStyleLbl="node1" presStyleIdx="3" presStyleCnt="5">
        <dgm:presLayoutVars>
          <dgm:bulletEnabled val="1"/>
        </dgm:presLayoutVars>
      </dgm:prSet>
      <dgm:spPr/>
      <dgm:t>
        <a:bodyPr/>
        <a:lstStyle/>
        <a:p>
          <a:endParaRPr lang="ru-RU"/>
        </a:p>
      </dgm:t>
    </dgm:pt>
    <dgm:pt modelId="{FB021F7C-0AEC-4992-8184-02E940A6B0EB}" type="pres">
      <dgm:prSet presAssocID="{A84A2C8F-A0B0-49D2-BC0C-31BA038C6B96}" presName="sibTrans" presStyleLbl="sibTrans2D1" presStyleIdx="3" presStyleCnt="4" custScaleX="249862"/>
      <dgm:spPr>
        <a:prstGeom prst="mathMinus">
          <a:avLst/>
        </a:prstGeom>
      </dgm:spPr>
      <dgm:t>
        <a:bodyPr/>
        <a:lstStyle/>
        <a:p>
          <a:endParaRPr lang="ru-RU"/>
        </a:p>
      </dgm:t>
    </dgm:pt>
    <dgm:pt modelId="{45E683F1-BBAB-4E2D-81D8-1FABAB62D242}" type="pres">
      <dgm:prSet presAssocID="{A84A2C8F-A0B0-49D2-BC0C-31BA038C6B96}" presName="connectorText" presStyleLbl="sibTrans2D1" presStyleIdx="3" presStyleCnt="4"/>
      <dgm:spPr/>
      <dgm:t>
        <a:bodyPr/>
        <a:lstStyle/>
        <a:p>
          <a:endParaRPr lang="ru-RU"/>
        </a:p>
      </dgm:t>
    </dgm:pt>
    <dgm:pt modelId="{C13BB606-745B-48A1-B646-8165B9251EDB}" type="pres">
      <dgm:prSet presAssocID="{E996CCA8-B5B8-420E-9B4A-F0A56D3A4E68}" presName="node" presStyleLbl="node1" presStyleIdx="4" presStyleCnt="5">
        <dgm:presLayoutVars>
          <dgm:bulletEnabled val="1"/>
        </dgm:presLayoutVars>
      </dgm:prSet>
      <dgm:spPr/>
      <dgm:t>
        <a:bodyPr/>
        <a:lstStyle/>
        <a:p>
          <a:endParaRPr lang="ru-RU"/>
        </a:p>
      </dgm:t>
    </dgm:pt>
  </dgm:ptLst>
  <dgm:cxnLst>
    <dgm:cxn modelId="{FAA2EBBC-1CAF-4DB9-8392-DCF160CAED69}" srcId="{D5F223C9-7A04-44BF-9FC4-1680D1B54C4B}" destId="{99D352E1-AD5C-478D-9872-B27613460789}" srcOrd="1" destOrd="0" parTransId="{412497AA-492D-407B-9B3A-CBCA7470A581}" sibTransId="{6666D71C-9E2B-4876-8E0F-719064E78869}"/>
    <dgm:cxn modelId="{AAEBE43D-4AAB-4AFA-8F5A-76552B3961AD}" type="presOf" srcId="{5151A049-1324-4522-83C5-E48C75DFE741}" destId="{F4A8100B-B717-447E-97F7-2E8307C70931}" srcOrd="1" destOrd="0" presId="urn:microsoft.com/office/officeart/2005/8/layout/process1"/>
    <dgm:cxn modelId="{1083236C-D796-4C6D-B2C9-6656EC8CE2A3}" type="presOf" srcId="{6666D71C-9E2B-4876-8E0F-719064E78869}" destId="{F8C3C03F-B4A1-4C92-8E28-4BE91C1A3B12}" srcOrd="1" destOrd="0" presId="urn:microsoft.com/office/officeart/2005/8/layout/process1"/>
    <dgm:cxn modelId="{963A4651-DCD7-4621-B70C-B44FE66CE30C}" type="presOf" srcId="{A84A2C8F-A0B0-49D2-BC0C-31BA038C6B96}" destId="{45E683F1-BBAB-4E2D-81D8-1FABAB62D242}" srcOrd="1" destOrd="0" presId="urn:microsoft.com/office/officeart/2005/8/layout/process1"/>
    <dgm:cxn modelId="{32630F81-E636-4FDF-9F22-F5DC767DA7D6}" type="presOf" srcId="{C671FFC4-E48A-4871-A091-4D23E623E61B}" destId="{B42D01C8-BCFD-4E46-8945-80B17FEB99CC}" srcOrd="0" destOrd="0" presId="urn:microsoft.com/office/officeart/2005/8/layout/process1"/>
    <dgm:cxn modelId="{61E126DF-1C2A-427D-891C-9C6550C74C67}" type="presOf" srcId="{CCD6BC63-2304-4C57-B30A-CB7345D9CF90}" destId="{86585F8C-F79C-43D1-97DC-655161143834}" srcOrd="0" destOrd="0" presId="urn:microsoft.com/office/officeart/2005/8/layout/process1"/>
    <dgm:cxn modelId="{0E07023A-D11B-4FF6-92AA-91EDF2B68052}" type="presOf" srcId="{99D352E1-AD5C-478D-9872-B27613460789}" destId="{076AE66C-8C60-45B7-B7C2-55E0A5201777}" srcOrd="0" destOrd="0" presId="urn:microsoft.com/office/officeart/2005/8/layout/process1"/>
    <dgm:cxn modelId="{76E5D5D8-AC9B-454E-AFF3-20676B1FAA14}" type="presOf" srcId="{D5F223C9-7A04-44BF-9FC4-1680D1B54C4B}" destId="{D5E22E88-A9DA-4560-8997-8FFC9E761B43}" srcOrd="0" destOrd="0" presId="urn:microsoft.com/office/officeart/2005/8/layout/process1"/>
    <dgm:cxn modelId="{B1106B53-CB3A-4D09-A875-35F6C77EC7B0}" type="presOf" srcId="{A84A2C8F-A0B0-49D2-BC0C-31BA038C6B96}" destId="{FB021F7C-0AEC-4992-8184-02E940A6B0EB}" srcOrd="0" destOrd="0" presId="urn:microsoft.com/office/officeart/2005/8/layout/process1"/>
    <dgm:cxn modelId="{B3BECD1E-0161-4AF9-BE90-D78768CB0F17}" type="presOf" srcId="{6666D71C-9E2B-4876-8E0F-719064E78869}" destId="{F919DD9E-F3AD-4C93-9F63-A640350C581D}" srcOrd="0" destOrd="0" presId="urn:microsoft.com/office/officeart/2005/8/layout/process1"/>
    <dgm:cxn modelId="{853C941A-937F-40B6-8427-09EFC7C43C46}" type="presOf" srcId="{CCD6BC63-2304-4C57-B30A-CB7345D9CF90}" destId="{D8C81B2F-79B9-4CD9-81CE-9298F988331F}" srcOrd="1" destOrd="0" presId="urn:microsoft.com/office/officeart/2005/8/layout/process1"/>
    <dgm:cxn modelId="{8982BD79-B33F-4EA4-97A8-E6CB1DDA7E80}" type="presOf" srcId="{B8CDEE9D-CF70-4FCA-BBFC-528C890B395B}" destId="{AFF80C2F-3926-4CC9-98B2-873C2AD28579}" srcOrd="0" destOrd="0" presId="urn:microsoft.com/office/officeart/2005/8/layout/process1"/>
    <dgm:cxn modelId="{62F72398-A219-4ECA-944B-D2640F22726C}" type="presOf" srcId="{5151A049-1324-4522-83C5-E48C75DFE741}" destId="{C279AEAC-F2FE-418A-99D1-DF385E8C909B}" srcOrd="0" destOrd="0" presId="urn:microsoft.com/office/officeart/2005/8/layout/process1"/>
    <dgm:cxn modelId="{2F69DAF8-427E-47F1-8512-197BC749D7CC}" type="presOf" srcId="{E996CCA8-B5B8-420E-9B4A-F0A56D3A4E68}" destId="{C13BB606-745B-48A1-B646-8165B9251EDB}" srcOrd="0" destOrd="0" presId="urn:microsoft.com/office/officeart/2005/8/layout/process1"/>
    <dgm:cxn modelId="{87BBFE5E-7B0C-4FD6-A2C5-19BD27DC386A}" type="presOf" srcId="{89CD842E-1C09-4A9A-AC1D-1C6BE375BD3D}" destId="{221B6B0C-E0CC-4F24-8CFD-151B4EB4A787}" srcOrd="0" destOrd="0" presId="urn:microsoft.com/office/officeart/2005/8/layout/process1"/>
    <dgm:cxn modelId="{B6F89B77-55E3-40A4-B570-46B8CA99D06D}" srcId="{D5F223C9-7A04-44BF-9FC4-1680D1B54C4B}" destId="{E996CCA8-B5B8-420E-9B4A-F0A56D3A4E68}" srcOrd="4" destOrd="0" parTransId="{56D4E256-A07C-4D9C-BC0E-260150EB0138}" sibTransId="{ED55381F-2EED-4D32-9901-80468CA43EB1}"/>
    <dgm:cxn modelId="{A3049980-8DA9-4F68-986E-845291EC0B46}" srcId="{D5F223C9-7A04-44BF-9FC4-1680D1B54C4B}" destId="{C671FFC4-E48A-4871-A091-4D23E623E61B}" srcOrd="2" destOrd="0" parTransId="{5A4B4AD0-636D-405F-9435-7580940729F1}" sibTransId="{CCD6BC63-2304-4C57-B30A-CB7345D9CF90}"/>
    <dgm:cxn modelId="{B70FDD7D-C9E7-4249-A974-3728994BA8E7}" srcId="{D5F223C9-7A04-44BF-9FC4-1680D1B54C4B}" destId="{89CD842E-1C09-4A9A-AC1D-1C6BE375BD3D}" srcOrd="0" destOrd="0" parTransId="{239D6277-0201-4A8A-9AAC-401E6CA4E976}" sibTransId="{5151A049-1324-4522-83C5-E48C75DFE741}"/>
    <dgm:cxn modelId="{96D28063-8918-4CF9-89D3-4021B1D1A90C}" srcId="{D5F223C9-7A04-44BF-9FC4-1680D1B54C4B}" destId="{B8CDEE9D-CF70-4FCA-BBFC-528C890B395B}" srcOrd="3" destOrd="0" parTransId="{4F7A48B2-4D4D-4CD1-BB02-E455C09F3EEC}" sibTransId="{A84A2C8F-A0B0-49D2-BC0C-31BA038C6B96}"/>
    <dgm:cxn modelId="{2C92B045-7D0C-4BC9-AEB8-41AF453F8212}" type="presParOf" srcId="{D5E22E88-A9DA-4560-8997-8FFC9E761B43}" destId="{221B6B0C-E0CC-4F24-8CFD-151B4EB4A787}" srcOrd="0" destOrd="0" presId="urn:microsoft.com/office/officeart/2005/8/layout/process1"/>
    <dgm:cxn modelId="{DFAB6544-1BDD-436B-8813-1EE29FE3F730}" type="presParOf" srcId="{D5E22E88-A9DA-4560-8997-8FFC9E761B43}" destId="{C279AEAC-F2FE-418A-99D1-DF385E8C909B}" srcOrd="1" destOrd="0" presId="urn:microsoft.com/office/officeart/2005/8/layout/process1"/>
    <dgm:cxn modelId="{4F8E1B58-385C-4864-BA1B-3529D816E3AD}" type="presParOf" srcId="{C279AEAC-F2FE-418A-99D1-DF385E8C909B}" destId="{F4A8100B-B717-447E-97F7-2E8307C70931}" srcOrd="0" destOrd="0" presId="urn:microsoft.com/office/officeart/2005/8/layout/process1"/>
    <dgm:cxn modelId="{3806C94A-A4AD-4835-B1DF-EE8E98CD23FD}" type="presParOf" srcId="{D5E22E88-A9DA-4560-8997-8FFC9E761B43}" destId="{076AE66C-8C60-45B7-B7C2-55E0A5201777}" srcOrd="2" destOrd="0" presId="urn:microsoft.com/office/officeart/2005/8/layout/process1"/>
    <dgm:cxn modelId="{AF5F9360-8FCC-4383-875E-38C7F3E5DAA2}" type="presParOf" srcId="{D5E22E88-A9DA-4560-8997-8FFC9E761B43}" destId="{F919DD9E-F3AD-4C93-9F63-A640350C581D}" srcOrd="3" destOrd="0" presId="urn:microsoft.com/office/officeart/2005/8/layout/process1"/>
    <dgm:cxn modelId="{E3CA274E-F775-43CB-83FD-EE9DA516DCAA}" type="presParOf" srcId="{F919DD9E-F3AD-4C93-9F63-A640350C581D}" destId="{F8C3C03F-B4A1-4C92-8E28-4BE91C1A3B12}" srcOrd="0" destOrd="0" presId="urn:microsoft.com/office/officeart/2005/8/layout/process1"/>
    <dgm:cxn modelId="{0497E0CB-DF5B-4859-A316-BC8567EAF078}" type="presParOf" srcId="{D5E22E88-A9DA-4560-8997-8FFC9E761B43}" destId="{B42D01C8-BCFD-4E46-8945-80B17FEB99CC}" srcOrd="4" destOrd="0" presId="urn:microsoft.com/office/officeart/2005/8/layout/process1"/>
    <dgm:cxn modelId="{6C834DB5-8F31-4D90-87A6-458BD109595E}" type="presParOf" srcId="{D5E22E88-A9DA-4560-8997-8FFC9E761B43}" destId="{86585F8C-F79C-43D1-97DC-655161143834}" srcOrd="5" destOrd="0" presId="urn:microsoft.com/office/officeart/2005/8/layout/process1"/>
    <dgm:cxn modelId="{AFDDD9C0-02B4-48E8-B83B-A0E986C1ED11}" type="presParOf" srcId="{86585F8C-F79C-43D1-97DC-655161143834}" destId="{D8C81B2F-79B9-4CD9-81CE-9298F988331F}" srcOrd="0" destOrd="0" presId="urn:microsoft.com/office/officeart/2005/8/layout/process1"/>
    <dgm:cxn modelId="{5F802B6B-D9E5-446D-B6BC-AB7C113235D3}" type="presParOf" srcId="{D5E22E88-A9DA-4560-8997-8FFC9E761B43}" destId="{AFF80C2F-3926-4CC9-98B2-873C2AD28579}" srcOrd="6" destOrd="0" presId="urn:microsoft.com/office/officeart/2005/8/layout/process1"/>
    <dgm:cxn modelId="{5B8E8642-1F27-4BB2-9B03-5D9EFEAB8E7A}" type="presParOf" srcId="{D5E22E88-A9DA-4560-8997-8FFC9E761B43}" destId="{FB021F7C-0AEC-4992-8184-02E940A6B0EB}" srcOrd="7" destOrd="0" presId="urn:microsoft.com/office/officeart/2005/8/layout/process1"/>
    <dgm:cxn modelId="{4587E65F-5277-4900-A990-3352C6DA1282}" type="presParOf" srcId="{FB021F7C-0AEC-4992-8184-02E940A6B0EB}" destId="{45E683F1-BBAB-4E2D-81D8-1FABAB62D242}" srcOrd="0" destOrd="0" presId="urn:microsoft.com/office/officeart/2005/8/layout/process1"/>
    <dgm:cxn modelId="{995D45C4-413F-438A-90BE-4E95BC80595D}" type="presParOf" srcId="{D5E22E88-A9DA-4560-8997-8FFC9E761B43}" destId="{C13BB606-745B-48A1-B646-8165B9251EDB}"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0.15771</cdr:x>
      <cdr:y>0.03077</cdr:y>
    </cdr:from>
    <cdr:to>
      <cdr:x>0.85162</cdr:x>
      <cdr:y>0.1288</cdr:y>
    </cdr:to>
    <cdr:sp macro="" textlink="">
      <cdr:nvSpPr>
        <cdr:cNvPr id="3" name="TextBox 2"/>
        <cdr:cNvSpPr txBox="1"/>
      </cdr:nvSpPr>
      <cdr:spPr>
        <a:xfrm xmlns:a="http://schemas.openxmlformats.org/drawingml/2006/main">
          <a:off x="720080" y="135627"/>
          <a:ext cx="3168352" cy="4320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rtl="0"/>
          <a:r>
            <a:rPr lang="ru-RU" sz="1600" dirty="0" smtClean="0">
              <a:solidFill>
                <a:schemeClr val="tx1">
                  <a:lumMod val="65000"/>
                  <a:lumOff val="35000"/>
                </a:schemeClr>
              </a:solidFill>
              <a:latin typeface="Akrobat Black" pitchFamily="50" charset="-52"/>
            </a:rPr>
            <a:t>Степень важности основных ресурсов</a:t>
          </a:r>
          <a:r>
            <a:rPr lang="ru-RU" sz="1600" baseline="0" dirty="0" smtClean="0">
              <a:solidFill>
                <a:schemeClr val="tx1">
                  <a:lumMod val="65000"/>
                  <a:lumOff val="35000"/>
                </a:schemeClr>
              </a:solidFill>
              <a:latin typeface="Akrobat Black" pitchFamily="50" charset="-52"/>
            </a:rPr>
            <a:t> </a:t>
          </a:r>
          <a:r>
            <a:rPr lang="ru-RU" sz="1600" dirty="0" smtClean="0">
              <a:solidFill>
                <a:schemeClr val="tx1">
                  <a:lumMod val="65000"/>
                  <a:lumOff val="35000"/>
                </a:schemeClr>
              </a:solidFill>
              <a:latin typeface="Akrobat Black" pitchFamily="50" charset="-52"/>
            </a:rPr>
            <a:t>в %</a:t>
          </a:r>
        </a:p>
        <a:p xmlns:a="http://schemas.openxmlformats.org/drawingml/2006/main">
          <a:endParaRPr lang="ru-RU" sz="1600" dirty="0">
            <a:solidFill>
              <a:schemeClr val="tx1">
                <a:lumMod val="65000"/>
                <a:lumOff val="35000"/>
              </a:schemeClr>
            </a:solidFill>
            <a:latin typeface="Akrobat Black" pitchFamily="50" charset="-52"/>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0.11129</cdr:x>
      <cdr:y>0.17148</cdr:y>
    </cdr:from>
    <cdr:to>
      <cdr:x>0.47475</cdr:x>
      <cdr:y>0.30496</cdr:y>
    </cdr:to>
    <cdr:sp macro="" textlink="">
      <cdr:nvSpPr>
        <cdr:cNvPr id="2" name="TextBox 1"/>
        <cdr:cNvSpPr txBox="1"/>
      </cdr:nvSpPr>
      <cdr:spPr>
        <a:xfrm xmlns:a="http://schemas.openxmlformats.org/drawingml/2006/main">
          <a:off x="793345" y="740067"/>
          <a:ext cx="2591031" cy="576062"/>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pPr algn="ctr"/>
          <a:r>
            <a:rPr lang="ru-RU" sz="1400" b="1" dirty="0" smtClean="0">
              <a:solidFill>
                <a:schemeClr val="accent2">
                  <a:lumMod val="75000"/>
                </a:schemeClr>
              </a:solidFill>
              <a:latin typeface="Akrobat" pitchFamily="50" charset="-52"/>
            </a:rPr>
            <a:t>любознательность </a:t>
          </a:r>
        </a:p>
        <a:p xmlns:a="http://schemas.openxmlformats.org/drawingml/2006/main">
          <a:pPr algn="ctr"/>
          <a:r>
            <a:rPr lang="ru-RU" sz="1400" b="1" dirty="0" smtClean="0">
              <a:solidFill>
                <a:schemeClr val="accent2">
                  <a:lumMod val="75000"/>
                </a:schemeClr>
              </a:solidFill>
              <a:latin typeface="Akrobat" pitchFamily="50" charset="-52"/>
            </a:rPr>
            <a:t>20%</a:t>
          </a:r>
          <a:endParaRPr lang="ru-RU" sz="1400" b="1" dirty="0">
            <a:solidFill>
              <a:schemeClr val="accent2">
                <a:lumMod val="75000"/>
              </a:schemeClr>
            </a:solidFill>
            <a:latin typeface="Akrobat" pitchFamily="50" charset="-52"/>
          </a:endParaRPr>
        </a:p>
      </cdr:txBody>
    </cdr:sp>
  </cdr:relSizeAnchor>
  <cdr:relSizeAnchor xmlns:cdr="http://schemas.openxmlformats.org/drawingml/2006/chartDrawing">
    <cdr:from>
      <cdr:x>0.64321</cdr:x>
      <cdr:y>0.18239</cdr:y>
    </cdr:from>
    <cdr:to>
      <cdr:x>0.88169</cdr:x>
      <cdr:y>0.24913</cdr:y>
    </cdr:to>
    <cdr:sp macro="" textlink="">
      <cdr:nvSpPr>
        <cdr:cNvPr id="3" name="TextBox 1"/>
        <cdr:cNvSpPr txBox="1"/>
      </cdr:nvSpPr>
      <cdr:spPr>
        <a:xfrm xmlns:a="http://schemas.openxmlformats.org/drawingml/2006/main">
          <a:off x="4585280" y="787163"/>
          <a:ext cx="1700074" cy="28803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ru-RU" sz="1400" b="1" dirty="0" smtClean="0">
              <a:solidFill>
                <a:srgbClr val="EB701D"/>
              </a:solidFill>
              <a:latin typeface="Akrobat" pitchFamily="50" charset="-52"/>
            </a:rPr>
            <a:t>воля </a:t>
          </a:r>
        </a:p>
        <a:p xmlns:a="http://schemas.openxmlformats.org/drawingml/2006/main">
          <a:pPr algn="ctr"/>
          <a:r>
            <a:rPr lang="ru-RU" sz="1400" b="1" dirty="0" smtClean="0">
              <a:solidFill>
                <a:srgbClr val="EB701D"/>
              </a:solidFill>
              <a:latin typeface="Akrobat" pitchFamily="50" charset="-52"/>
            </a:rPr>
            <a:t>26%</a:t>
          </a:r>
          <a:endParaRPr lang="ru-RU" sz="1400" b="1" dirty="0">
            <a:solidFill>
              <a:srgbClr val="EB701D"/>
            </a:solidFill>
            <a:latin typeface="Akrobat" pitchFamily="50" charset="-52"/>
          </a:endParaRPr>
        </a:p>
      </cdr:txBody>
    </cdr:sp>
  </cdr:relSizeAnchor>
  <cdr:relSizeAnchor xmlns:cdr="http://schemas.openxmlformats.org/drawingml/2006/chartDrawing">
    <cdr:from>
      <cdr:x>0.71717</cdr:x>
      <cdr:y>0.69963</cdr:y>
    </cdr:from>
    <cdr:to>
      <cdr:x>0.95565</cdr:x>
      <cdr:y>0.76637</cdr:y>
    </cdr:to>
    <cdr:sp macro="" textlink="">
      <cdr:nvSpPr>
        <cdr:cNvPr id="4" name="TextBox 1"/>
        <cdr:cNvSpPr txBox="1"/>
      </cdr:nvSpPr>
      <cdr:spPr>
        <a:xfrm xmlns:a="http://schemas.openxmlformats.org/drawingml/2006/main">
          <a:off x="5112568" y="3019411"/>
          <a:ext cx="1700075" cy="28803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ru-RU" sz="1400" b="1" dirty="0" smtClean="0">
              <a:solidFill>
                <a:srgbClr val="FFC000"/>
              </a:solidFill>
              <a:latin typeface="Akrobat" pitchFamily="50" charset="-52"/>
            </a:rPr>
            <a:t>точность </a:t>
          </a:r>
        </a:p>
        <a:p xmlns:a="http://schemas.openxmlformats.org/drawingml/2006/main">
          <a:pPr algn="ctr"/>
          <a:r>
            <a:rPr lang="ru-RU" sz="1400" b="1" dirty="0" smtClean="0">
              <a:solidFill>
                <a:srgbClr val="FFC000"/>
              </a:solidFill>
              <a:latin typeface="Akrobat" pitchFamily="50" charset="-52"/>
            </a:rPr>
            <a:t>30%</a:t>
          </a:r>
          <a:endParaRPr lang="ru-RU" sz="1400" b="1" dirty="0">
            <a:solidFill>
              <a:srgbClr val="FFC000"/>
            </a:solidFill>
            <a:latin typeface="Akrobat" pitchFamily="50" charset="-52"/>
          </a:endParaRPr>
        </a:p>
      </cdr:txBody>
    </cdr:sp>
  </cdr:relSizeAnchor>
  <cdr:relSizeAnchor xmlns:cdr="http://schemas.openxmlformats.org/drawingml/2006/chartDrawing">
    <cdr:from>
      <cdr:x>0.0202</cdr:x>
      <cdr:y>0.68295</cdr:y>
    </cdr:from>
    <cdr:to>
      <cdr:x>0.38366</cdr:x>
      <cdr:y>0.74969</cdr:y>
    </cdr:to>
    <cdr:sp macro="" textlink="">
      <cdr:nvSpPr>
        <cdr:cNvPr id="5" name="TextBox 1"/>
        <cdr:cNvSpPr txBox="1"/>
      </cdr:nvSpPr>
      <cdr:spPr>
        <a:xfrm xmlns:a="http://schemas.openxmlformats.org/drawingml/2006/main">
          <a:off x="144016" y="2947403"/>
          <a:ext cx="2591031" cy="288031"/>
        </a:xfrm>
        <a:prstGeom xmlns:a="http://schemas.openxmlformats.org/drawingml/2006/main" prst="rect">
          <a:avLst/>
        </a:prstGeom>
      </cdr:spPr>
      <cdr:txBody>
        <a:bodyPr xmlns:a="http://schemas.openxmlformats.org/drawingml/2006/main" wrap="none" rtlCol="0"/>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algn="ctr"/>
          <a:r>
            <a:rPr lang="ru-RU" sz="1400" b="1" dirty="0" smtClean="0">
              <a:solidFill>
                <a:schemeClr val="accent6">
                  <a:lumMod val="75000"/>
                </a:schemeClr>
              </a:solidFill>
              <a:latin typeface="Akrobat" pitchFamily="50" charset="-52"/>
            </a:rPr>
            <a:t>ответственность </a:t>
          </a:r>
        </a:p>
        <a:p xmlns:a="http://schemas.openxmlformats.org/drawingml/2006/main">
          <a:pPr algn="ctr"/>
          <a:r>
            <a:rPr lang="ru-RU" sz="1400" b="1" dirty="0" smtClean="0">
              <a:solidFill>
                <a:schemeClr val="accent6">
                  <a:lumMod val="75000"/>
                </a:schemeClr>
              </a:solidFill>
              <a:latin typeface="Akrobat" pitchFamily="50" charset="-52"/>
            </a:rPr>
            <a:t>24%</a:t>
          </a:r>
          <a:endParaRPr lang="ru-RU" sz="1400" b="1" dirty="0">
            <a:solidFill>
              <a:schemeClr val="accent6">
                <a:lumMod val="75000"/>
              </a:schemeClr>
            </a:solidFill>
            <a:latin typeface="Akrobat" pitchFamily="50" charset="-52"/>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0.08825</cdr:x>
      <cdr:y>0.79877</cdr:y>
    </cdr:from>
    <cdr:to>
      <cdr:x>0.60706</cdr:x>
      <cdr:y>0.89969</cdr:y>
    </cdr:to>
    <cdr:sp macro="" textlink="">
      <cdr:nvSpPr>
        <cdr:cNvPr id="2" name="TextBox 1"/>
        <cdr:cNvSpPr txBox="1"/>
      </cdr:nvSpPr>
      <cdr:spPr>
        <a:xfrm xmlns:a="http://schemas.openxmlformats.org/drawingml/2006/main">
          <a:off x="342951" y="2606791"/>
          <a:ext cx="2016224" cy="329359"/>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ru-RU" sz="1400" dirty="0" smtClean="0">
              <a:latin typeface="Akrobat" pitchFamily="50" charset="-52"/>
            </a:rPr>
            <a:t>средний и крупный бизнес 79%</a:t>
          </a:r>
          <a:endParaRPr lang="ru-RU" sz="1400" dirty="0">
            <a:latin typeface="Akrobat" pitchFamily="50" charset="-52"/>
          </a:endParaRPr>
        </a:p>
      </cdr:txBody>
    </cdr:sp>
  </cdr:relSizeAnchor>
</c:userShapes>
</file>

<file path=ppt/drawings/drawing4.xml><?xml version="1.0" encoding="utf-8"?>
<c:userShapes xmlns:c="http://schemas.openxmlformats.org/drawingml/2006/chart">
  <cdr:relSizeAnchor xmlns:cdr="http://schemas.openxmlformats.org/drawingml/2006/chartDrawing">
    <cdr:from>
      <cdr:x>0.55314</cdr:x>
      <cdr:y>0.2529</cdr:y>
    </cdr:from>
    <cdr:to>
      <cdr:x>0.66329</cdr:x>
      <cdr:y>0.40934</cdr:y>
    </cdr:to>
    <cdr:sp macro="" textlink="">
      <cdr:nvSpPr>
        <cdr:cNvPr id="3" name="TextBox 2"/>
        <cdr:cNvSpPr txBox="1"/>
      </cdr:nvSpPr>
      <cdr:spPr>
        <a:xfrm xmlns:a="http://schemas.openxmlformats.org/drawingml/2006/main">
          <a:off x="5816600" y="1100455"/>
          <a:ext cx="1158240" cy="68072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ru-RU" sz="1100" dirty="0"/>
        </a:p>
      </cdr:txBody>
    </cdr:sp>
  </cdr:relSizeAnchor>
  <cdr:relSizeAnchor xmlns:cdr="http://schemas.openxmlformats.org/drawingml/2006/chartDrawing">
    <cdr:from>
      <cdr:x>0.58406</cdr:x>
      <cdr:y>0.25524</cdr:y>
    </cdr:from>
    <cdr:to>
      <cdr:x>0.63816</cdr:x>
      <cdr:y>0.33696</cdr:y>
    </cdr:to>
    <cdr:sp macro="" textlink="">
      <cdr:nvSpPr>
        <cdr:cNvPr id="4" name="TextBox 3"/>
        <cdr:cNvSpPr txBox="1"/>
      </cdr:nvSpPr>
      <cdr:spPr>
        <a:xfrm xmlns:a="http://schemas.openxmlformats.org/drawingml/2006/main">
          <a:off x="6141720" y="1110615"/>
          <a:ext cx="568960" cy="3556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ru-RU" sz="2000" dirty="0">
            <a:solidFill>
              <a:schemeClr val="bg1"/>
            </a:solidFill>
          </a:endParaRPr>
        </a:p>
      </cdr:txBody>
    </cdr:sp>
  </cdr:relSizeAnchor>
  <cdr:relSizeAnchor xmlns:cdr="http://schemas.openxmlformats.org/drawingml/2006/chartDrawing">
    <cdr:from>
      <cdr:x>0.35411</cdr:x>
      <cdr:y>0.26457</cdr:y>
    </cdr:from>
    <cdr:to>
      <cdr:x>0.42947</cdr:x>
      <cdr:y>0.36498</cdr:y>
    </cdr:to>
    <cdr:sp macro="" textlink="">
      <cdr:nvSpPr>
        <cdr:cNvPr id="5" name="TextBox 4"/>
        <cdr:cNvSpPr txBox="1"/>
      </cdr:nvSpPr>
      <cdr:spPr>
        <a:xfrm xmlns:a="http://schemas.openxmlformats.org/drawingml/2006/main">
          <a:off x="3723640" y="1151255"/>
          <a:ext cx="792480" cy="43688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ru-RU" sz="1100" dirty="0"/>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45659" cy="493633"/>
          </a:xfrm>
          <a:prstGeom prst="rect">
            <a:avLst/>
          </a:prstGeom>
        </p:spPr>
        <p:txBody>
          <a:bodyPr vert="horz" lIns="91440" tIns="45720" rIns="91440" bIns="45720" rtlCol="0"/>
          <a:lstStyle>
            <a:lvl1pPr algn="l">
              <a:defRPr sz="1200"/>
            </a:lvl1pPr>
          </a:lstStyle>
          <a:p>
            <a:endParaRPr lang="ru-RU" dirty="0"/>
          </a:p>
        </p:txBody>
      </p:sp>
      <p:sp>
        <p:nvSpPr>
          <p:cNvPr id="3" name="Дата 2"/>
          <p:cNvSpPr>
            <a:spLocks noGrp="1"/>
          </p:cNvSpPr>
          <p:nvPr>
            <p:ph type="dt" idx="1"/>
          </p:nvPr>
        </p:nvSpPr>
        <p:spPr>
          <a:xfrm>
            <a:off x="3850443" y="0"/>
            <a:ext cx="2945659" cy="493633"/>
          </a:xfrm>
          <a:prstGeom prst="rect">
            <a:avLst/>
          </a:prstGeom>
        </p:spPr>
        <p:txBody>
          <a:bodyPr vert="horz" lIns="91440" tIns="45720" rIns="91440" bIns="45720" rtlCol="0"/>
          <a:lstStyle>
            <a:lvl1pPr algn="r">
              <a:defRPr sz="1200"/>
            </a:lvl1pPr>
          </a:lstStyle>
          <a:p>
            <a:fld id="{9A150847-4ECB-4B8F-A984-928DF6051D1D}" type="datetimeFigureOut">
              <a:rPr lang="ru-RU" smtClean="0"/>
              <a:t>23.08.2017</a:t>
            </a:fld>
            <a:endParaRPr lang="ru-RU" dirty="0"/>
          </a:p>
        </p:txBody>
      </p:sp>
      <p:sp>
        <p:nvSpPr>
          <p:cNvPr id="4" name="Образ слайда 3"/>
          <p:cNvSpPr>
            <a:spLocks noGrp="1" noRot="1" noChangeAspect="1"/>
          </p:cNvSpPr>
          <p:nvPr>
            <p:ph type="sldImg" idx="2"/>
          </p:nvPr>
        </p:nvSpPr>
        <p:spPr>
          <a:xfrm>
            <a:off x="107950" y="739775"/>
            <a:ext cx="6581775" cy="3703638"/>
          </a:xfrm>
          <a:prstGeom prst="rect">
            <a:avLst/>
          </a:prstGeom>
          <a:noFill/>
          <a:ln w="12700">
            <a:solidFill>
              <a:prstClr val="black"/>
            </a:solidFill>
          </a:ln>
        </p:spPr>
        <p:txBody>
          <a:bodyPr vert="horz" lIns="91440" tIns="45720" rIns="91440" bIns="45720" rtlCol="0" anchor="ctr"/>
          <a:lstStyle/>
          <a:p>
            <a:endParaRPr lang="ru-RU" dirty="0"/>
          </a:p>
        </p:txBody>
      </p:sp>
      <p:sp>
        <p:nvSpPr>
          <p:cNvPr id="5" name="Заметки 4"/>
          <p:cNvSpPr>
            <a:spLocks noGrp="1"/>
          </p:cNvSpPr>
          <p:nvPr>
            <p:ph type="body" sz="quarter" idx="3"/>
          </p:nvPr>
        </p:nvSpPr>
        <p:spPr>
          <a:xfrm>
            <a:off x="679768" y="4689515"/>
            <a:ext cx="5438140" cy="4442698"/>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9377316"/>
            <a:ext cx="2945659" cy="493633"/>
          </a:xfrm>
          <a:prstGeom prst="rect">
            <a:avLst/>
          </a:prstGeom>
        </p:spPr>
        <p:txBody>
          <a:bodyPr vert="horz" lIns="91440" tIns="45720" rIns="91440" bIns="45720" rtlCol="0" anchor="b"/>
          <a:lstStyle>
            <a:lvl1pPr algn="l">
              <a:defRPr sz="1200"/>
            </a:lvl1pPr>
          </a:lstStyle>
          <a:p>
            <a:endParaRPr lang="ru-RU" dirty="0"/>
          </a:p>
        </p:txBody>
      </p:sp>
      <p:sp>
        <p:nvSpPr>
          <p:cNvPr id="7" name="Номер слайда 6"/>
          <p:cNvSpPr>
            <a:spLocks noGrp="1"/>
          </p:cNvSpPr>
          <p:nvPr>
            <p:ph type="sldNum" sz="quarter" idx="5"/>
          </p:nvPr>
        </p:nvSpPr>
        <p:spPr>
          <a:xfrm>
            <a:off x="3850443" y="9377316"/>
            <a:ext cx="2945659" cy="493633"/>
          </a:xfrm>
          <a:prstGeom prst="rect">
            <a:avLst/>
          </a:prstGeom>
        </p:spPr>
        <p:txBody>
          <a:bodyPr vert="horz" lIns="91440" tIns="45720" rIns="91440" bIns="45720" rtlCol="0" anchor="b"/>
          <a:lstStyle>
            <a:lvl1pPr algn="r">
              <a:defRPr sz="1200"/>
            </a:lvl1pPr>
          </a:lstStyle>
          <a:p>
            <a:fld id="{CAD33FA0-97AC-4862-B71D-EF36E1F5C684}" type="slidenum">
              <a:rPr lang="ru-RU" smtClean="0"/>
              <a:t>‹#›</a:t>
            </a:fld>
            <a:endParaRPr lang="ru-RU" dirty="0"/>
          </a:p>
        </p:txBody>
      </p:sp>
    </p:spTree>
    <p:extLst>
      <p:ext uri="{BB962C8B-B14F-4D97-AF65-F5344CB8AC3E}">
        <p14:creationId xmlns:p14="http://schemas.microsoft.com/office/powerpoint/2010/main" val="1106723977"/>
      </p:ext>
    </p:extLst>
  </p:cSld>
  <p:clrMap bg1="lt1" tx1="dk1" bg2="lt2" tx2="dk2" accent1="accent1" accent2="accent2" accent3="accent3" accent4="accent4" accent5="accent5" accent6="accent6" hlink="hlink" folHlink="folHlink"/>
  <p:notesStyle>
    <a:lvl1pPr marL="0" algn="l" defTabSz="914153" rtl="0" eaLnBrk="1" latinLnBrk="0" hangingPunct="1">
      <a:defRPr sz="1200" kern="1200">
        <a:solidFill>
          <a:schemeClr val="tx1"/>
        </a:solidFill>
        <a:latin typeface="+mn-lt"/>
        <a:ea typeface="+mn-ea"/>
        <a:cs typeface="+mn-cs"/>
      </a:defRPr>
    </a:lvl1pPr>
    <a:lvl2pPr marL="457070" algn="l" defTabSz="914153" rtl="0" eaLnBrk="1" latinLnBrk="0" hangingPunct="1">
      <a:defRPr sz="1200" kern="1200">
        <a:solidFill>
          <a:schemeClr val="tx1"/>
        </a:solidFill>
        <a:latin typeface="+mn-lt"/>
        <a:ea typeface="+mn-ea"/>
        <a:cs typeface="+mn-cs"/>
      </a:defRPr>
    </a:lvl2pPr>
    <a:lvl3pPr marL="914153" algn="l" defTabSz="914153" rtl="0" eaLnBrk="1" latinLnBrk="0" hangingPunct="1">
      <a:defRPr sz="1200" kern="1200">
        <a:solidFill>
          <a:schemeClr val="tx1"/>
        </a:solidFill>
        <a:latin typeface="+mn-lt"/>
        <a:ea typeface="+mn-ea"/>
        <a:cs typeface="+mn-cs"/>
      </a:defRPr>
    </a:lvl3pPr>
    <a:lvl4pPr marL="1371226" algn="l" defTabSz="914153" rtl="0" eaLnBrk="1" latinLnBrk="0" hangingPunct="1">
      <a:defRPr sz="1200" kern="1200">
        <a:solidFill>
          <a:schemeClr val="tx1"/>
        </a:solidFill>
        <a:latin typeface="+mn-lt"/>
        <a:ea typeface="+mn-ea"/>
        <a:cs typeface="+mn-cs"/>
      </a:defRPr>
    </a:lvl4pPr>
    <a:lvl5pPr marL="1828304" algn="l" defTabSz="914153" rtl="0" eaLnBrk="1" latinLnBrk="0" hangingPunct="1">
      <a:defRPr sz="1200" kern="1200">
        <a:solidFill>
          <a:schemeClr val="tx1"/>
        </a:solidFill>
        <a:latin typeface="+mn-lt"/>
        <a:ea typeface="+mn-ea"/>
        <a:cs typeface="+mn-cs"/>
      </a:defRPr>
    </a:lvl5pPr>
    <a:lvl6pPr marL="2285373" algn="l" defTabSz="914153" rtl="0" eaLnBrk="1" latinLnBrk="0" hangingPunct="1">
      <a:defRPr sz="1200" kern="1200">
        <a:solidFill>
          <a:schemeClr val="tx1"/>
        </a:solidFill>
        <a:latin typeface="+mn-lt"/>
        <a:ea typeface="+mn-ea"/>
        <a:cs typeface="+mn-cs"/>
      </a:defRPr>
    </a:lvl6pPr>
    <a:lvl7pPr marL="2742443" algn="l" defTabSz="914153" rtl="0" eaLnBrk="1" latinLnBrk="0" hangingPunct="1">
      <a:defRPr sz="1200" kern="1200">
        <a:solidFill>
          <a:schemeClr val="tx1"/>
        </a:solidFill>
        <a:latin typeface="+mn-lt"/>
        <a:ea typeface="+mn-ea"/>
        <a:cs typeface="+mn-cs"/>
      </a:defRPr>
    </a:lvl7pPr>
    <a:lvl8pPr marL="3199520" algn="l" defTabSz="914153" rtl="0" eaLnBrk="1" latinLnBrk="0" hangingPunct="1">
      <a:defRPr sz="1200" kern="1200">
        <a:solidFill>
          <a:schemeClr val="tx1"/>
        </a:solidFill>
        <a:latin typeface="+mn-lt"/>
        <a:ea typeface="+mn-ea"/>
        <a:cs typeface="+mn-cs"/>
      </a:defRPr>
    </a:lvl8pPr>
    <a:lvl9pPr marL="3656594" algn="l" defTabSz="91415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1</a:t>
            </a:fld>
            <a:endParaRPr lang="ru-RU" dirty="0"/>
          </a:p>
        </p:txBody>
      </p:sp>
    </p:spTree>
    <p:extLst>
      <p:ext uri="{BB962C8B-B14F-4D97-AF65-F5344CB8AC3E}">
        <p14:creationId xmlns:p14="http://schemas.microsoft.com/office/powerpoint/2010/main" val="36071997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14</a:t>
            </a:fld>
            <a:endParaRPr lang="ru-RU"/>
          </a:p>
        </p:txBody>
      </p:sp>
    </p:spTree>
    <p:extLst>
      <p:ext uri="{BB962C8B-B14F-4D97-AF65-F5344CB8AC3E}">
        <p14:creationId xmlns:p14="http://schemas.microsoft.com/office/powerpoint/2010/main" val="26707583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r">
              <a:spcAft>
                <a:spcPts val="0"/>
              </a:spcAft>
            </a:pPr>
            <a:r>
              <a:rPr lang="ru-RU" sz="1200" i="1" dirty="0" smtClean="0">
                <a:solidFill>
                  <a:srgbClr val="000000"/>
                </a:solidFill>
                <a:effectLst/>
                <a:latin typeface="Helvetica"/>
                <a:ea typeface="Arial Unicode MS"/>
                <a:cs typeface="Arial Unicode MS"/>
              </a:rPr>
              <a:t>Классический подход: Профессор кафедры предпринимательства Университета американского города </a:t>
            </a:r>
            <a:r>
              <a:rPr lang="ru-RU" sz="1200" i="1" dirty="0" err="1" smtClean="0">
                <a:solidFill>
                  <a:srgbClr val="000000"/>
                </a:solidFill>
                <a:effectLst/>
                <a:latin typeface="Helvetica"/>
                <a:ea typeface="Arial Unicode MS"/>
                <a:cs typeface="Arial Unicode MS"/>
              </a:rPr>
              <a:t>Тулса</a:t>
            </a:r>
            <a:r>
              <a:rPr lang="ru-RU" sz="1200" i="1" dirty="0" smtClean="0">
                <a:solidFill>
                  <a:srgbClr val="000000"/>
                </a:solidFill>
                <a:effectLst/>
                <a:latin typeface="Helvetica"/>
                <a:ea typeface="Arial Unicode MS"/>
                <a:cs typeface="Arial Unicode MS"/>
              </a:rPr>
              <a:t> Роберт </a:t>
            </a:r>
            <a:r>
              <a:rPr lang="ru-RU" sz="1200" i="1" dirty="0" err="1" smtClean="0">
                <a:solidFill>
                  <a:srgbClr val="000000"/>
                </a:solidFill>
                <a:effectLst/>
                <a:latin typeface="Helvetica"/>
                <a:ea typeface="Arial Unicode MS"/>
                <a:cs typeface="Arial Unicode MS"/>
              </a:rPr>
              <a:t>Хисрич</a:t>
            </a:r>
            <a:r>
              <a:rPr lang="ru-RU" sz="1200" i="1" dirty="0" smtClean="0">
                <a:solidFill>
                  <a:srgbClr val="000000"/>
                </a:solidFill>
                <a:effectLst/>
                <a:latin typeface="Helvetica"/>
                <a:ea typeface="Arial Unicode MS"/>
                <a:cs typeface="Arial Unicode MS"/>
              </a:rPr>
              <a:t> выделяет ведущие мотивы предпринимателя: стремление к независимости, свободе действий, творческой работе и созданию капитала. Австрийский экономист Йозеф Шумпетер указывает на потребность в господстве, власти, влиянии, волю к победе, стремление к успеху в борьбе с соперниками и самим собой, радость творчества.</a:t>
            </a:r>
            <a:endParaRPr lang="ru-RU" sz="1200" dirty="0" smtClean="0">
              <a:solidFill>
                <a:srgbClr val="000000"/>
              </a:solidFill>
              <a:effectLst/>
              <a:latin typeface="Helvetica"/>
              <a:ea typeface="Arial Unicode MS"/>
              <a:cs typeface="Arial Unicode MS"/>
            </a:endParaRPr>
          </a:p>
          <a:p>
            <a:pPr algn="r">
              <a:spcAft>
                <a:spcPts val="0"/>
              </a:spcAft>
            </a:pPr>
            <a:r>
              <a:rPr lang="ru-RU" sz="1200" i="1" dirty="0" smtClean="0">
                <a:solidFill>
                  <a:srgbClr val="000000"/>
                </a:solidFill>
                <a:effectLst/>
                <a:latin typeface="Helvetica"/>
                <a:ea typeface="Arial Unicode MS"/>
                <a:cs typeface="Arial Unicode MS"/>
              </a:rPr>
              <a:t>Большинство начинающих предпринимателей видят в предпринимательстве простые возможности: стать  материально независимым, работа мечты, воплощение своей идеи, сам себе на начальник, не тратить жизнь в пустую, больше времени для семьи и личной жизни.</a:t>
            </a:r>
            <a:endParaRPr lang="ru-RU" sz="1200" dirty="0" smtClean="0">
              <a:solidFill>
                <a:srgbClr val="000000"/>
              </a:solidFill>
              <a:effectLst/>
              <a:latin typeface="Helvetica"/>
              <a:ea typeface="Arial Unicode MS"/>
              <a:cs typeface="Arial Unicode MS"/>
            </a:endParaRPr>
          </a:p>
          <a:p>
            <a:pPr>
              <a:spcAft>
                <a:spcPts val="0"/>
              </a:spcAft>
            </a:pPr>
            <a:r>
              <a:rPr lang="ru-RU" sz="1200" i="1" dirty="0" smtClean="0">
                <a:solidFill>
                  <a:srgbClr val="000000"/>
                </a:solidFill>
                <a:effectLst/>
                <a:latin typeface="Helvetica"/>
                <a:ea typeface="Arial Unicode MS"/>
                <a:cs typeface="Arial Unicode MS"/>
              </a:rPr>
              <a:t> </a:t>
            </a:r>
            <a:endParaRPr lang="ru-RU" sz="1200" dirty="0" smtClean="0">
              <a:solidFill>
                <a:srgbClr val="000000"/>
              </a:solidFill>
              <a:effectLst/>
              <a:latin typeface="Helvetica"/>
              <a:ea typeface="Arial Unicode MS"/>
              <a:cs typeface="Arial Unicode MS"/>
            </a:endParaRPr>
          </a:p>
          <a:p>
            <a:pPr>
              <a:spcAft>
                <a:spcPts val="0"/>
              </a:spcAft>
            </a:pPr>
            <a:r>
              <a:rPr lang="ru-RU" sz="1200" i="1" dirty="0" smtClean="0">
                <a:solidFill>
                  <a:srgbClr val="000000"/>
                </a:solidFill>
                <a:effectLst/>
                <a:latin typeface="Helvetica"/>
                <a:ea typeface="Arial Unicode MS"/>
                <a:cs typeface="Arial Unicode MS"/>
              </a:rPr>
              <a:t>Слайд из Анкеты про Мотив</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p>
          <a:p>
            <a:pPr>
              <a:spcAft>
                <a:spcPts val="0"/>
              </a:spcAft>
            </a:pPr>
            <a:r>
              <a:rPr lang="ru-RU" sz="1200" dirty="0" smtClean="0">
                <a:solidFill>
                  <a:srgbClr val="000000"/>
                </a:solidFill>
                <a:effectLst/>
                <a:latin typeface="Helvetica"/>
                <a:ea typeface="Arial Unicode MS"/>
                <a:cs typeface="Arial Unicode MS"/>
              </a:rPr>
              <a:t>Мотивационную классификацию </a:t>
            </a:r>
            <a:r>
              <a:rPr lang="ru-RU" sz="1200" dirty="0" err="1" smtClean="0">
                <a:solidFill>
                  <a:srgbClr val="000000"/>
                </a:solidFill>
                <a:effectLst/>
                <a:latin typeface="Helvetica"/>
                <a:ea typeface="Arial Unicode MS"/>
                <a:cs typeface="Arial Unicode MS"/>
              </a:rPr>
              <a:t>предпринимателеи</a:t>
            </a:r>
            <a:r>
              <a:rPr lang="ru-RU" sz="1200" dirty="0" smtClean="0">
                <a:solidFill>
                  <a:srgbClr val="000000"/>
                </a:solidFill>
                <a:effectLst/>
                <a:latin typeface="Helvetica"/>
                <a:ea typeface="Arial Unicode MS"/>
                <a:cs typeface="Arial Unicode MS"/>
              </a:rPr>
              <a:t>̆ предлагает Аркадий Пригожин. Основываясь на верховенстве </a:t>
            </a:r>
            <a:r>
              <a:rPr lang="ru-RU" sz="1200" dirty="0" err="1" smtClean="0">
                <a:solidFill>
                  <a:srgbClr val="000000"/>
                </a:solidFill>
                <a:effectLst/>
                <a:latin typeface="Helvetica"/>
                <a:ea typeface="Arial Unicode MS"/>
                <a:cs typeface="Arial Unicode MS"/>
              </a:rPr>
              <a:t>ценностеи</a:t>
            </a:r>
            <a:r>
              <a:rPr lang="ru-RU" sz="1200" dirty="0" smtClean="0">
                <a:solidFill>
                  <a:srgbClr val="000000"/>
                </a:solidFill>
                <a:effectLst/>
                <a:latin typeface="Helvetica"/>
                <a:ea typeface="Arial Unicode MS"/>
                <a:cs typeface="Arial Unicode MS"/>
              </a:rPr>
              <a:t>̆, он выделяет </a:t>
            </a:r>
            <a:r>
              <a:rPr lang="ru-RU" sz="1200" b="1" dirty="0" smtClean="0">
                <a:solidFill>
                  <a:srgbClr val="000000"/>
                </a:solidFill>
                <a:effectLst/>
                <a:latin typeface="Helvetica"/>
                <a:ea typeface="Arial Unicode MS"/>
                <a:cs typeface="Arial Unicode MS"/>
              </a:rPr>
              <a:t>шесть</a:t>
            </a:r>
            <a:r>
              <a:rPr lang="ru-RU" sz="1200" dirty="0" smtClean="0">
                <a:solidFill>
                  <a:srgbClr val="000000"/>
                </a:solidFill>
                <a:effectLst/>
                <a:latin typeface="Helvetica"/>
                <a:ea typeface="Arial Unicode MS"/>
                <a:cs typeface="Arial Unicode MS"/>
              </a:rPr>
              <a:t> идеологических типов </a:t>
            </a:r>
            <a:r>
              <a:rPr lang="ru-RU" sz="1200" dirty="0" err="1" smtClean="0">
                <a:solidFill>
                  <a:srgbClr val="000000"/>
                </a:solidFill>
                <a:effectLst/>
                <a:latin typeface="Helvetica"/>
                <a:ea typeface="Arial Unicode MS"/>
                <a:cs typeface="Arial Unicode MS"/>
              </a:rPr>
              <a:t>предпринимателеи</a:t>
            </a:r>
            <a:r>
              <a:rPr lang="ru-RU" sz="1200" dirty="0" smtClean="0">
                <a:solidFill>
                  <a:srgbClr val="000000"/>
                </a:solidFill>
                <a:effectLst/>
                <a:latin typeface="Helvetica"/>
                <a:ea typeface="Arial Unicode MS"/>
                <a:cs typeface="Arial Unicode MS"/>
              </a:rPr>
              <a:t>̆ </a:t>
            </a:r>
            <a:r>
              <a:rPr lang="pt-PT" sz="1200" dirty="0" smtClean="0">
                <a:solidFill>
                  <a:srgbClr val="000000"/>
                </a:solidFill>
                <a:effectLst/>
                <a:latin typeface="Helvetica"/>
                <a:ea typeface="Arial Unicode MS"/>
                <a:cs typeface="Arial Unicode MS"/>
              </a:rPr>
              <a:t>[59, c. 31]:</a:t>
            </a:r>
            <a:endParaRPr lang="ru-RU" sz="1200" dirty="0" smtClean="0">
              <a:solidFill>
                <a:srgbClr val="000000"/>
              </a:solidFill>
              <a:effectLst/>
              <a:latin typeface="Helvetica"/>
              <a:ea typeface="Arial Unicode MS"/>
              <a:cs typeface="Arial Unicode MS"/>
            </a:endParaRPr>
          </a:p>
          <a:p>
            <a:pPr marL="342900" lvl="0" indent="-342900" fontAlgn="base">
              <a:spcAft>
                <a:spcPts val="0"/>
              </a:spcAft>
              <a:buSzPts val="1300"/>
              <a:buFont typeface="Symbol"/>
              <a:buChar char="-"/>
            </a:pPr>
            <a:r>
              <a:rPr lang="ru-RU" sz="1200" b="1" u="none" strike="noStrike" kern="0" spc="0" dirty="0" err="1" smtClean="0">
                <a:solidFill>
                  <a:srgbClr val="000000"/>
                </a:solidFill>
                <a:effectLst/>
                <a:latin typeface="Helvetica"/>
                <a:ea typeface="Arial Unicode MS"/>
                <a:cs typeface="Arial Unicode MS"/>
              </a:rPr>
              <a:t>маниманы</a:t>
            </a:r>
            <a:r>
              <a:rPr lang="ru-RU" sz="1200" u="none" strike="noStrike" kern="0" spc="0" dirty="0" smtClean="0">
                <a:solidFill>
                  <a:srgbClr val="000000"/>
                </a:solidFill>
                <a:effectLst/>
                <a:latin typeface="Helvetica"/>
                <a:ea typeface="Arial Unicode MS"/>
                <a:cs typeface="Arial Unicode MS"/>
              </a:rPr>
              <a:t>, </a:t>
            </a:r>
          </a:p>
          <a:p>
            <a:pPr marL="342900" lvl="0" indent="-342900" algn="r" fontAlgn="base">
              <a:spcAft>
                <a:spcPts val="0"/>
              </a:spcAft>
              <a:buSzPts val="1300"/>
              <a:buFont typeface="Symbol"/>
              <a:buChar char="-"/>
            </a:pPr>
            <a:r>
              <a:rPr lang="ru-RU" sz="1200" i="1" u="none" strike="noStrike" kern="0" spc="0" dirty="0" smtClean="0">
                <a:solidFill>
                  <a:srgbClr val="000000"/>
                </a:solidFill>
                <a:effectLst/>
                <a:latin typeface="Helvetica"/>
                <a:ea typeface="Arial Unicode MS"/>
                <a:cs typeface="Arial Unicode MS"/>
              </a:rPr>
              <a:t>страдающие комплексом дядюшки </a:t>
            </a:r>
            <a:r>
              <a:rPr lang="ru-RU" sz="1200" i="1" u="none" strike="noStrike" kern="0" spc="0" dirty="0" err="1" smtClean="0">
                <a:solidFill>
                  <a:srgbClr val="000000"/>
                </a:solidFill>
                <a:effectLst/>
                <a:latin typeface="Helvetica"/>
                <a:ea typeface="Arial Unicode MS"/>
                <a:cs typeface="Arial Unicode MS"/>
              </a:rPr>
              <a:t>Макдака</a:t>
            </a:r>
            <a:r>
              <a:rPr lang="ru-RU" sz="1200" i="1" u="none" strike="noStrike" kern="0" spc="0" dirty="0" smtClean="0">
                <a:solidFill>
                  <a:srgbClr val="000000"/>
                </a:solidFill>
                <a:effectLst/>
                <a:latin typeface="Helvetica"/>
                <a:ea typeface="Arial Unicode MS"/>
                <a:cs typeface="Arial Unicode MS"/>
              </a:rPr>
              <a:t>, те, для кого деньги самоценны, религия – богатство, бизнес и люди только инструменты, люди-</a:t>
            </a:r>
            <a:r>
              <a:rPr lang="ru-RU" sz="1200" i="1" u="none" strike="noStrike" kern="0" spc="0" dirty="0" err="1" smtClean="0">
                <a:solidFill>
                  <a:srgbClr val="000000"/>
                </a:solidFill>
                <a:effectLst/>
                <a:latin typeface="Helvetica"/>
                <a:ea typeface="Arial Unicode MS"/>
                <a:cs typeface="Arial Unicode MS"/>
              </a:rPr>
              <a:t>дискаунтеры</a:t>
            </a:r>
            <a:r>
              <a:rPr lang="ru-RU" sz="1200" i="1" u="none" strike="noStrike" kern="0" spc="0" dirty="0" smtClean="0">
                <a:solidFill>
                  <a:srgbClr val="000000"/>
                </a:solidFill>
                <a:effectLst/>
                <a:latin typeface="Helvetica"/>
                <a:ea typeface="Arial Unicode MS"/>
                <a:cs typeface="Arial Unicode MS"/>
              </a:rPr>
              <a:t>, часто </a:t>
            </a:r>
            <a:r>
              <a:rPr lang="ru-RU" sz="1200" i="1" u="none" strike="noStrike" kern="0" spc="0" dirty="0" err="1" smtClean="0">
                <a:solidFill>
                  <a:srgbClr val="000000"/>
                </a:solidFill>
                <a:effectLst/>
                <a:latin typeface="Helvetica"/>
                <a:ea typeface="Arial Unicode MS"/>
                <a:cs typeface="Arial Unicode MS"/>
              </a:rPr>
              <a:t>разру</a:t>
            </a:r>
            <a:r>
              <a:rPr lang="ru-RU" sz="1200" i="1" u="none" strike="noStrike" kern="0" spc="0" dirty="0" smtClean="0">
                <a:solidFill>
                  <a:srgbClr val="000000"/>
                </a:solidFill>
                <a:effectLst/>
                <a:latin typeface="Helvetica"/>
                <a:ea typeface="Arial Unicode MS"/>
                <a:cs typeface="Arial Unicode MS"/>
              </a:rPr>
              <a:t>- </a:t>
            </a:r>
            <a:r>
              <a:rPr lang="ru-RU" sz="1200" i="1" u="none" strike="noStrike" kern="0" spc="0" dirty="0" err="1" smtClean="0">
                <a:solidFill>
                  <a:srgbClr val="000000"/>
                </a:solidFill>
                <a:effectLst/>
                <a:latin typeface="Helvetica"/>
                <a:ea typeface="Arial Unicode MS"/>
                <a:cs typeface="Arial Unicode MS"/>
              </a:rPr>
              <a:t>шители</a:t>
            </a:r>
            <a:r>
              <a:rPr lang="ru-RU" sz="1200" i="1" u="none" strike="noStrike" kern="0" spc="0" dirty="0" smtClean="0">
                <a:solidFill>
                  <a:srgbClr val="000000"/>
                </a:solidFill>
                <a:effectLst/>
                <a:latin typeface="Helvetica"/>
                <a:ea typeface="Arial Unicode MS"/>
                <a:cs typeface="Arial Unicode MS"/>
              </a:rPr>
              <a:t> других бизнесов, рантье;</a:t>
            </a:r>
            <a:endParaRPr lang="ru-RU" sz="1200" u="none" strike="noStrike" kern="0" spc="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r>
              <a:rPr lang="ru-RU" sz="1200" b="1" dirty="0" smtClean="0">
                <a:solidFill>
                  <a:srgbClr val="000000"/>
                </a:solidFill>
                <a:effectLst/>
                <a:latin typeface="Helvetica"/>
                <a:ea typeface="Arial Unicode MS"/>
                <a:cs typeface="Arial Unicode MS"/>
              </a:rPr>
              <a:t>спортсмены бизнеса</a:t>
            </a:r>
            <a:r>
              <a:rPr lang="ru-RU" sz="1200" dirty="0" smtClean="0">
                <a:solidFill>
                  <a:srgbClr val="000000"/>
                </a:solidFill>
                <a:effectLst/>
                <a:latin typeface="Helvetica"/>
                <a:ea typeface="Arial Unicode MS"/>
                <a:cs typeface="Arial Unicode MS"/>
              </a:rPr>
              <a:t> </a:t>
            </a:r>
          </a:p>
          <a:p>
            <a:pPr algn="r">
              <a:spcAft>
                <a:spcPts val="0"/>
              </a:spcAft>
            </a:pPr>
            <a:r>
              <a:rPr lang="ru-RU" sz="1200" i="1" dirty="0" smtClean="0">
                <a:solidFill>
                  <a:srgbClr val="000000"/>
                </a:solidFill>
                <a:effectLst/>
                <a:latin typeface="Helvetica"/>
                <a:ea typeface="Arial Unicode MS"/>
                <a:cs typeface="Arial Unicode MS"/>
              </a:rPr>
              <a:t>те, кто ценит возможность побед в конкуренции. Харизма, </a:t>
            </a:r>
            <a:r>
              <a:rPr lang="ru-RU" sz="1200" i="1" dirty="0" err="1" smtClean="0">
                <a:solidFill>
                  <a:srgbClr val="000000"/>
                </a:solidFill>
                <a:effectLst/>
                <a:latin typeface="Helvetica"/>
                <a:ea typeface="Arial Unicode MS"/>
                <a:cs typeface="Arial Unicode MS"/>
              </a:rPr>
              <a:t>брендинг</a:t>
            </a:r>
            <a:r>
              <a:rPr lang="ru-RU" sz="1200" i="1" dirty="0" smtClean="0">
                <a:solidFill>
                  <a:srgbClr val="000000"/>
                </a:solidFill>
                <a:effectLst/>
                <a:latin typeface="Helvetica"/>
                <a:ea typeface="Arial Unicode MS"/>
                <a:cs typeface="Arial Unicode MS"/>
              </a:rPr>
              <a:t>, команда, </a:t>
            </a:r>
            <a:r>
              <a:rPr lang="en-US" sz="1200" i="1" dirty="0" smtClean="0">
                <a:solidFill>
                  <a:srgbClr val="000000"/>
                </a:solidFill>
                <a:effectLst/>
                <a:latin typeface="Helvetica"/>
                <a:ea typeface="Arial Unicode MS"/>
                <a:cs typeface="Arial Unicode MS"/>
              </a:rPr>
              <a:t>KPI</a:t>
            </a:r>
            <a:r>
              <a:rPr lang="ru-RU" sz="1200" i="1" dirty="0" smtClean="0">
                <a:solidFill>
                  <a:srgbClr val="000000"/>
                </a:solidFill>
                <a:effectLst/>
                <a:latin typeface="Helvetica"/>
                <a:ea typeface="Arial Unicode MS"/>
                <a:cs typeface="Arial Unicode MS"/>
              </a:rPr>
              <a:t>, </a:t>
            </a:r>
            <a:r>
              <a:rPr lang="en-US" sz="1200" i="1" dirty="0" smtClean="0">
                <a:solidFill>
                  <a:srgbClr val="000000"/>
                </a:solidFill>
                <a:effectLst/>
                <a:latin typeface="Helvetica"/>
                <a:ea typeface="Arial Unicode MS"/>
                <a:cs typeface="Arial Unicode MS"/>
              </a:rPr>
              <a:t>Balance Score Card</a:t>
            </a:r>
            <a:r>
              <a:rPr lang="ru-RU" sz="1200" i="1" dirty="0" smtClean="0">
                <a:solidFill>
                  <a:srgbClr val="000000"/>
                </a:solidFill>
                <a:effectLst/>
                <a:latin typeface="Helvetica"/>
                <a:ea typeface="Arial Unicode MS"/>
                <a:cs typeface="Arial Unicode MS"/>
              </a:rPr>
              <a:t>, </a:t>
            </a:r>
            <a:r>
              <a:rPr lang="ru-RU" sz="1200" i="1" dirty="0" err="1" smtClean="0">
                <a:solidFill>
                  <a:srgbClr val="000000"/>
                </a:solidFill>
                <a:effectLst/>
                <a:latin typeface="Helvetica"/>
                <a:ea typeface="Arial Unicode MS"/>
                <a:cs typeface="Arial Unicode MS"/>
              </a:rPr>
              <a:t>опережающии</a:t>
            </a:r>
            <a:r>
              <a:rPr lang="ru-RU" sz="1200" i="1" dirty="0" smtClean="0">
                <a:solidFill>
                  <a:srgbClr val="000000"/>
                </a:solidFill>
                <a:effectLst/>
                <a:latin typeface="Helvetica"/>
                <a:ea typeface="Arial Unicode MS"/>
                <a:cs typeface="Arial Unicode MS"/>
              </a:rPr>
              <a:t>̆ и </a:t>
            </a:r>
            <a:r>
              <a:rPr lang="ru-RU" sz="1200" i="1" dirty="0" err="1" smtClean="0">
                <a:solidFill>
                  <a:srgbClr val="000000"/>
                </a:solidFill>
                <a:effectLst/>
                <a:latin typeface="Helvetica"/>
                <a:ea typeface="Arial Unicode MS"/>
                <a:cs typeface="Arial Unicode MS"/>
              </a:rPr>
              <a:t>агрессивныи</a:t>
            </a:r>
            <a:r>
              <a:rPr lang="ru-RU" sz="1200" i="1" dirty="0" smtClean="0">
                <a:solidFill>
                  <a:srgbClr val="000000"/>
                </a:solidFill>
                <a:effectLst/>
                <a:latin typeface="Helvetica"/>
                <a:ea typeface="Arial Unicode MS"/>
                <a:cs typeface="Arial Unicode MS"/>
              </a:rPr>
              <a:t>̆ маркетинг – вот его инструменты, а прибыль и доля рынка – лучшие призы;</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r>
              <a:rPr lang="ru-RU" sz="1200" b="1" dirty="0" smtClean="0">
                <a:solidFill>
                  <a:srgbClr val="000000"/>
                </a:solidFill>
                <a:effectLst/>
                <a:latin typeface="Helvetica"/>
                <a:ea typeface="Arial Unicode MS"/>
                <a:cs typeface="Arial Unicode MS"/>
              </a:rPr>
              <a:t>государственники</a:t>
            </a:r>
            <a:r>
              <a:rPr lang="ru-RU" sz="1200" dirty="0" smtClean="0">
                <a:solidFill>
                  <a:srgbClr val="000000"/>
                </a:solidFill>
                <a:effectLst/>
                <a:latin typeface="Helvetica"/>
                <a:ea typeface="Arial Unicode MS"/>
                <a:cs typeface="Arial Unicode MS"/>
              </a:rPr>
              <a:t> </a:t>
            </a:r>
          </a:p>
          <a:p>
            <a:pPr algn="r">
              <a:spcAft>
                <a:spcPts val="0"/>
              </a:spcAft>
            </a:pPr>
            <a:r>
              <a:rPr lang="ru-RU" sz="1200" i="1" dirty="0" smtClean="0">
                <a:solidFill>
                  <a:srgbClr val="000000"/>
                </a:solidFill>
                <a:effectLst/>
                <a:latin typeface="Helvetica"/>
                <a:ea typeface="Arial Unicode MS"/>
                <a:cs typeface="Arial Unicode MS"/>
              </a:rPr>
              <a:t>ориентированы на свой вклад в </a:t>
            </a:r>
            <a:r>
              <a:rPr lang="ru-RU" sz="1200" i="1" dirty="0" err="1" smtClean="0">
                <a:solidFill>
                  <a:srgbClr val="000000"/>
                </a:solidFill>
                <a:effectLst/>
                <a:latin typeface="Helvetica"/>
                <a:ea typeface="Arial Unicode MS"/>
                <a:cs typeface="Arial Unicode MS"/>
              </a:rPr>
              <a:t>улуч</a:t>
            </a:r>
            <a:r>
              <a:rPr lang="ru-RU" sz="1200" i="1" dirty="0" smtClean="0">
                <a:solidFill>
                  <a:srgbClr val="000000"/>
                </a:solidFill>
                <a:effectLst/>
                <a:latin typeface="Helvetica"/>
                <a:ea typeface="Arial Unicode MS"/>
                <a:cs typeface="Arial Unicode MS"/>
              </a:rPr>
              <a:t>- </a:t>
            </a:r>
            <a:r>
              <a:rPr lang="ru-RU" sz="1200" i="1" dirty="0" err="1" smtClean="0">
                <a:solidFill>
                  <a:srgbClr val="000000"/>
                </a:solidFill>
                <a:effectLst/>
                <a:latin typeface="Helvetica"/>
                <a:ea typeface="Arial Unicode MS"/>
                <a:cs typeface="Arial Unicode MS"/>
              </a:rPr>
              <a:t>шение</a:t>
            </a:r>
            <a:r>
              <a:rPr lang="ru-RU" sz="1200" i="1" dirty="0" smtClean="0">
                <a:solidFill>
                  <a:srgbClr val="000000"/>
                </a:solidFill>
                <a:effectLst/>
                <a:latin typeface="Helvetica"/>
                <a:ea typeface="Arial Unicode MS"/>
                <a:cs typeface="Arial Unicode MS"/>
              </a:rPr>
              <a:t> общества, развитие страны, города, региона. Социальная ответственность, солидарность и рост благосостояния общества – вот их идеал;</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r>
              <a:rPr lang="ru-RU" sz="1200" b="1" dirty="0" smtClean="0">
                <a:solidFill>
                  <a:srgbClr val="000000"/>
                </a:solidFill>
                <a:effectLst/>
                <a:latin typeface="Helvetica"/>
                <a:ea typeface="Arial Unicode MS"/>
                <a:cs typeface="Arial Unicode MS"/>
              </a:rPr>
              <a:t>созидатели</a:t>
            </a:r>
            <a:r>
              <a:rPr lang="ru-RU" sz="1200" dirty="0" smtClean="0">
                <a:solidFill>
                  <a:srgbClr val="000000"/>
                </a:solidFill>
                <a:effectLst/>
                <a:latin typeface="Helvetica"/>
                <a:ea typeface="Arial Unicode MS"/>
                <a:cs typeface="Arial Unicode MS"/>
              </a:rPr>
              <a:t> </a:t>
            </a:r>
          </a:p>
          <a:p>
            <a:pPr algn="r">
              <a:spcAft>
                <a:spcPts val="0"/>
              </a:spcAft>
            </a:pPr>
            <a:r>
              <a:rPr lang="ru-RU" sz="1200" i="1" dirty="0" smtClean="0">
                <a:solidFill>
                  <a:srgbClr val="000000"/>
                </a:solidFill>
                <a:effectLst/>
                <a:latin typeface="Helvetica"/>
                <a:ea typeface="Arial Unicode MS"/>
                <a:cs typeface="Arial Unicode MS"/>
              </a:rPr>
              <a:t> те, кто движим идеалом создания чего-то значимого, </a:t>
            </a:r>
            <a:r>
              <a:rPr lang="ru-RU" sz="1200" i="1" dirty="0" err="1" smtClean="0">
                <a:solidFill>
                  <a:srgbClr val="000000"/>
                </a:solidFill>
                <a:effectLst/>
                <a:latin typeface="Helvetica"/>
                <a:ea typeface="Arial Unicode MS"/>
                <a:cs typeface="Arial Unicode MS"/>
              </a:rPr>
              <a:t>жаждои</a:t>
            </a:r>
            <a:r>
              <a:rPr lang="ru-RU" sz="1200" i="1" dirty="0" smtClean="0">
                <a:solidFill>
                  <a:srgbClr val="000000"/>
                </a:solidFill>
                <a:effectLst/>
                <a:latin typeface="Helvetica"/>
                <a:ea typeface="Arial Unicode MS"/>
                <a:cs typeface="Arial Unicode MS"/>
              </a:rPr>
              <a:t>̆ оставить после себя </a:t>
            </a:r>
            <a:r>
              <a:rPr lang="ru-RU" sz="1200" i="1" dirty="0" err="1" smtClean="0">
                <a:solidFill>
                  <a:srgbClr val="000000"/>
                </a:solidFill>
                <a:effectLst/>
                <a:latin typeface="Helvetica"/>
                <a:ea typeface="Arial Unicode MS"/>
                <a:cs typeface="Arial Unicode MS"/>
              </a:rPr>
              <a:t>важныи</a:t>
            </a:r>
            <a:r>
              <a:rPr lang="ru-RU" sz="1200" i="1" dirty="0" smtClean="0">
                <a:solidFill>
                  <a:srgbClr val="000000"/>
                </a:solidFill>
                <a:effectLst/>
                <a:latin typeface="Helvetica"/>
                <a:ea typeface="Arial Unicode MS"/>
                <a:cs typeface="Arial Unicode MS"/>
              </a:rPr>
              <a:t>̆ след на земле, материализовать себя в большом результате трудов своих для памяти потомков. Сосредоточены на развитии своего, часто </a:t>
            </a:r>
            <a:r>
              <a:rPr lang="ru-RU" sz="1200" i="1" dirty="0" err="1" smtClean="0">
                <a:solidFill>
                  <a:srgbClr val="000000"/>
                </a:solidFill>
                <a:effectLst/>
                <a:latin typeface="Helvetica"/>
                <a:ea typeface="Arial Unicode MS"/>
                <a:cs typeface="Arial Unicode MS"/>
              </a:rPr>
              <a:t>семейного</a:t>
            </a:r>
            <a:r>
              <a:rPr lang="ru-RU" sz="1200" i="1" dirty="0" smtClean="0">
                <a:solidFill>
                  <a:srgbClr val="000000"/>
                </a:solidFill>
                <a:effectLst/>
                <a:latin typeface="Helvetica"/>
                <a:ea typeface="Arial Unicode MS"/>
                <a:cs typeface="Arial Unicode MS"/>
              </a:rPr>
              <a:t> дела, его непрерывном совершенствовании. Много инвестируют, осторожны, но свой рынок защищают предельно </a:t>
            </a:r>
            <a:r>
              <a:rPr lang="ru-RU" sz="1200" i="1" dirty="0" err="1" smtClean="0">
                <a:solidFill>
                  <a:srgbClr val="000000"/>
                </a:solidFill>
                <a:effectLst/>
                <a:latin typeface="Helvetica"/>
                <a:ea typeface="Arial Unicode MS"/>
                <a:cs typeface="Arial Unicode MS"/>
              </a:rPr>
              <a:t>жёстко</a:t>
            </a:r>
            <a:r>
              <a:rPr lang="ru-RU" sz="1200" i="1" dirty="0" smtClean="0">
                <a:solidFill>
                  <a:srgbClr val="000000"/>
                </a:solidFill>
                <a:effectLst/>
                <a:latin typeface="Helvetica"/>
                <a:ea typeface="Arial Unicode MS"/>
                <a:cs typeface="Arial Unicode MS"/>
              </a:rPr>
              <a:t>. Их идеал – т.н. «вечная компания» с большим ресурсом прочности.</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r>
              <a:rPr lang="ru-RU" sz="1200" b="1" dirty="0" smtClean="0">
                <a:solidFill>
                  <a:srgbClr val="000000"/>
                </a:solidFill>
                <a:effectLst/>
                <a:latin typeface="Helvetica"/>
                <a:ea typeface="Arial Unicode MS"/>
                <a:cs typeface="Arial Unicode MS"/>
              </a:rPr>
              <a:t>гедонисты</a:t>
            </a:r>
            <a:r>
              <a:rPr lang="ru-RU" sz="1200" dirty="0" smtClean="0">
                <a:solidFill>
                  <a:srgbClr val="000000"/>
                </a:solidFill>
                <a:effectLst/>
                <a:latin typeface="Helvetica"/>
                <a:ea typeface="Arial Unicode MS"/>
                <a:cs typeface="Arial Unicode MS"/>
              </a:rPr>
              <a:t> </a:t>
            </a:r>
          </a:p>
          <a:p>
            <a:pPr algn="r">
              <a:spcAft>
                <a:spcPts val="0"/>
              </a:spcAft>
            </a:pPr>
            <a:r>
              <a:rPr lang="ru-RU" sz="1200" i="1" dirty="0" smtClean="0">
                <a:solidFill>
                  <a:srgbClr val="000000"/>
                </a:solidFill>
                <a:effectLst/>
                <a:latin typeface="Helvetica"/>
                <a:ea typeface="Arial Unicode MS"/>
                <a:cs typeface="Arial Unicode MS"/>
              </a:rPr>
              <a:t>эстеты, гурманы, </a:t>
            </a:r>
            <a:r>
              <a:rPr lang="ru-RU" sz="1200" i="1" dirty="0" err="1" smtClean="0">
                <a:solidFill>
                  <a:srgbClr val="000000"/>
                </a:solidFill>
                <a:effectLst/>
                <a:latin typeface="Helvetica"/>
                <a:ea typeface="Arial Unicode MS"/>
                <a:cs typeface="Arial Unicode MS"/>
              </a:rPr>
              <a:t>шопоголики</a:t>
            </a:r>
            <a:r>
              <a:rPr lang="ru-RU" sz="1200" i="1" dirty="0" smtClean="0">
                <a:solidFill>
                  <a:srgbClr val="000000"/>
                </a:solidFill>
                <a:effectLst/>
                <a:latin typeface="Helvetica"/>
                <a:ea typeface="Arial Unicode MS"/>
                <a:cs typeface="Arial Unicode MS"/>
              </a:rPr>
              <a:t>, но активные, креативные люди, сосредоточенные на всех видах </a:t>
            </a:r>
            <a:r>
              <a:rPr lang="ru-RU" sz="1200" i="1" dirty="0" err="1" smtClean="0">
                <a:solidFill>
                  <a:srgbClr val="000000"/>
                </a:solidFill>
                <a:effectLst/>
                <a:latin typeface="Helvetica"/>
                <a:ea typeface="Arial Unicode MS"/>
                <a:cs typeface="Arial Unicode MS"/>
              </a:rPr>
              <a:t>потре</a:t>
            </a:r>
            <a:r>
              <a:rPr lang="ru-RU" sz="1200" i="1" dirty="0" smtClean="0">
                <a:solidFill>
                  <a:srgbClr val="000000"/>
                </a:solidFill>
                <a:effectLst/>
                <a:latin typeface="Helvetica"/>
                <a:ea typeface="Arial Unicode MS"/>
                <a:cs typeface="Arial Unicode MS"/>
              </a:rPr>
              <a:t>- </a:t>
            </a:r>
            <a:r>
              <a:rPr lang="ru-RU" sz="1200" i="1" dirty="0" err="1" smtClean="0">
                <a:solidFill>
                  <a:srgbClr val="000000"/>
                </a:solidFill>
                <a:effectLst/>
                <a:latin typeface="Helvetica"/>
                <a:ea typeface="Arial Unicode MS"/>
                <a:cs typeface="Arial Unicode MS"/>
              </a:rPr>
              <a:t>бления</a:t>
            </a:r>
            <a:r>
              <a:rPr lang="ru-RU" sz="1200" i="1" dirty="0" smtClean="0">
                <a:solidFill>
                  <a:srgbClr val="000000"/>
                </a:solidFill>
                <a:effectLst/>
                <a:latin typeface="Helvetica"/>
                <a:ea typeface="Arial Unicode MS"/>
                <a:cs typeface="Arial Unicode MS"/>
              </a:rPr>
              <a:t>, для чего и нужны успешные карьера и бизнес;</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a:t>
            </a:r>
            <a:r>
              <a:rPr lang="ru-RU" sz="1200" b="1" dirty="0" smtClean="0">
                <a:solidFill>
                  <a:srgbClr val="000000"/>
                </a:solidFill>
                <a:effectLst/>
                <a:latin typeface="Helvetica"/>
                <a:ea typeface="Arial Unicode MS"/>
                <a:cs typeface="Arial Unicode MS"/>
              </a:rPr>
              <a:t>охранители</a:t>
            </a:r>
            <a:r>
              <a:rPr lang="ru-RU" sz="1200" dirty="0" smtClean="0">
                <a:solidFill>
                  <a:srgbClr val="000000"/>
                </a:solidFill>
                <a:effectLst/>
                <a:latin typeface="Helvetica"/>
                <a:ea typeface="Arial Unicode MS"/>
                <a:cs typeface="Arial Unicode MS"/>
              </a:rPr>
              <a:t> </a:t>
            </a:r>
          </a:p>
          <a:p>
            <a:pPr algn="r">
              <a:spcAft>
                <a:spcPts val="0"/>
              </a:spcAft>
            </a:pPr>
            <a:r>
              <a:rPr lang="ru-RU" sz="1200" i="1" dirty="0" smtClean="0">
                <a:solidFill>
                  <a:srgbClr val="000000"/>
                </a:solidFill>
                <a:effectLst/>
                <a:latin typeface="Helvetica"/>
                <a:ea typeface="Arial Unicode MS"/>
                <a:cs typeface="Arial Unicode MS"/>
              </a:rPr>
              <a:t>те, кто сконцентрирован на </a:t>
            </a:r>
            <a:r>
              <a:rPr lang="ru-RU" sz="1200" i="1" dirty="0" err="1" smtClean="0">
                <a:solidFill>
                  <a:srgbClr val="000000"/>
                </a:solidFill>
                <a:effectLst/>
                <a:latin typeface="Helvetica"/>
                <a:ea typeface="Arial Unicode MS"/>
                <a:cs typeface="Arial Unicode MS"/>
              </a:rPr>
              <a:t>безопаснои</a:t>
            </a:r>
            <a:r>
              <a:rPr lang="ru-RU" sz="1200" i="1" dirty="0" smtClean="0">
                <a:solidFill>
                  <a:srgbClr val="000000"/>
                </a:solidFill>
                <a:effectLst/>
                <a:latin typeface="Helvetica"/>
                <a:ea typeface="Arial Unicode MS"/>
                <a:cs typeface="Arial Unicode MS"/>
              </a:rPr>
              <a:t>̆ стабильности. Защищают свой бизнес и избегают рисков.</a:t>
            </a:r>
            <a:endParaRPr lang="ru-RU" sz="1200" dirty="0" smtClean="0">
              <a:solidFill>
                <a:srgbClr val="000000"/>
              </a:solidFill>
              <a:effectLst/>
              <a:latin typeface="Helvetica"/>
              <a:ea typeface="Arial Unicode MS"/>
              <a:cs typeface="Arial Unicode M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20</a:t>
            </a:fld>
            <a:endParaRPr lang="ru-RU"/>
          </a:p>
        </p:txBody>
      </p:sp>
    </p:spTree>
    <p:extLst>
      <p:ext uri="{BB962C8B-B14F-4D97-AF65-F5344CB8AC3E}">
        <p14:creationId xmlns:p14="http://schemas.microsoft.com/office/powerpoint/2010/main" val="40503641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25</a:t>
            </a:fld>
            <a:endParaRPr lang="ru-RU"/>
          </a:p>
        </p:txBody>
      </p:sp>
    </p:spTree>
    <p:extLst>
      <p:ext uri="{BB962C8B-B14F-4D97-AF65-F5344CB8AC3E}">
        <p14:creationId xmlns:p14="http://schemas.microsoft.com/office/powerpoint/2010/main" val="2935886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12) К</a:t>
            </a:r>
            <a:r>
              <a:rPr lang="ru-RU" sz="1200" b="1" kern="1200" dirty="0" smtClean="0">
                <a:solidFill>
                  <a:schemeClr val="tx1"/>
                </a:solidFill>
                <a:effectLst/>
                <a:latin typeface="+mn-lt"/>
                <a:ea typeface="+mn-ea"/>
                <a:cs typeface="+mn-cs"/>
              </a:rPr>
              <a:t>ак учиться предпринимательству?</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Если будет доказано, что предпринимателями рождаются (генетики найдут </a:t>
            </a:r>
            <a:r>
              <a:rPr lang="ru-RU" sz="1200" i="1" kern="1200" dirty="0" err="1" smtClean="0">
                <a:solidFill>
                  <a:schemeClr val="tx1"/>
                </a:solidFill>
                <a:effectLst/>
                <a:latin typeface="+mn-lt"/>
                <a:ea typeface="+mn-ea"/>
                <a:cs typeface="+mn-cs"/>
              </a:rPr>
              <a:t>соответсвующий</a:t>
            </a:r>
            <a:r>
              <a:rPr lang="ru-RU" sz="1200" i="1" kern="1200" dirty="0" smtClean="0">
                <a:solidFill>
                  <a:schemeClr val="tx1"/>
                </a:solidFill>
                <a:effectLst/>
                <a:latin typeface="+mn-lt"/>
                <a:ea typeface="+mn-ea"/>
                <a:cs typeface="+mn-cs"/>
              </a:rPr>
              <a:t> ген), а не становятся, соответствующее образование потеряет смысл. Колледж </a:t>
            </a:r>
            <a:r>
              <a:rPr lang="ru-RU" sz="1200" i="1" kern="1200" dirty="0" err="1" smtClean="0">
                <a:solidFill>
                  <a:schemeClr val="tx1"/>
                </a:solidFill>
                <a:effectLst/>
                <a:latin typeface="+mn-lt"/>
                <a:ea typeface="+mn-ea"/>
                <a:cs typeface="+mn-cs"/>
              </a:rPr>
              <a:t>Бабсон</a:t>
            </a:r>
            <a:r>
              <a:rPr lang="ru-RU" sz="1200" i="1" kern="1200" dirty="0" smtClean="0">
                <a:solidFill>
                  <a:schemeClr val="tx1"/>
                </a:solidFill>
                <a:effectLst/>
                <a:latin typeface="+mn-lt"/>
                <a:ea typeface="+mn-ea"/>
                <a:cs typeface="+mn-cs"/>
              </a:rPr>
              <a:t> в Массачусетсе встал на защиту бизнес-образования. Там изучили 4000 своих студентов с 1985 по 2009 год и выяснили, что те, кто выбирал более одного курса по предпринимательству, чаще открывали свой бизнес, чем те, кто брал только один курс.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Это исследование расширяет работа Уши </a:t>
            </a:r>
            <a:r>
              <a:rPr lang="ru-RU" sz="1200" i="1" kern="1200" dirty="0" err="1" smtClean="0">
                <a:solidFill>
                  <a:schemeClr val="tx1"/>
                </a:solidFill>
                <a:effectLst/>
                <a:latin typeface="+mn-lt"/>
                <a:ea typeface="+mn-ea"/>
                <a:cs typeface="+mn-cs"/>
              </a:rPr>
              <a:t>Бакес-Гельнер</a:t>
            </a:r>
            <a:r>
              <a:rPr lang="ru-RU" sz="1200" i="1" kern="1200" dirty="0" smtClean="0">
                <a:solidFill>
                  <a:schemeClr val="tx1"/>
                </a:solidFill>
                <a:effectLst/>
                <a:latin typeface="+mn-lt"/>
                <a:ea typeface="+mn-ea"/>
                <a:cs typeface="+mn-cs"/>
              </a:rPr>
              <a:t> из </a:t>
            </a:r>
            <a:r>
              <a:rPr lang="ru-RU" sz="1200" i="1" kern="1200" dirty="0" err="1" smtClean="0">
                <a:solidFill>
                  <a:schemeClr val="tx1"/>
                </a:solidFill>
                <a:effectLst/>
                <a:latin typeface="+mn-lt"/>
                <a:ea typeface="+mn-ea"/>
                <a:cs typeface="+mn-cs"/>
              </a:rPr>
              <a:t>Цюрихского</a:t>
            </a:r>
            <a:r>
              <a:rPr lang="ru-RU" sz="1200" i="1" kern="1200" dirty="0" smtClean="0">
                <a:solidFill>
                  <a:schemeClr val="tx1"/>
                </a:solidFill>
                <a:effectLst/>
                <a:latin typeface="+mn-lt"/>
                <a:ea typeface="+mn-ea"/>
                <a:cs typeface="+mn-cs"/>
              </a:rPr>
              <a:t> университета и Петры </a:t>
            </a:r>
            <a:r>
              <a:rPr lang="ru-RU" sz="1200" i="1" kern="1200" dirty="0" err="1" smtClean="0">
                <a:solidFill>
                  <a:schemeClr val="tx1"/>
                </a:solidFill>
                <a:effectLst/>
                <a:latin typeface="+mn-lt"/>
                <a:ea typeface="+mn-ea"/>
                <a:cs typeface="+mn-cs"/>
              </a:rPr>
              <a:t>Моог</a:t>
            </a:r>
            <a:r>
              <a:rPr lang="ru-RU" sz="1200" i="1" kern="1200" dirty="0" smtClean="0">
                <a:solidFill>
                  <a:schemeClr val="tx1"/>
                </a:solidFill>
                <a:effectLst/>
                <a:latin typeface="+mn-lt"/>
                <a:ea typeface="+mn-ea"/>
                <a:cs typeface="+mn-cs"/>
              </a:rPr>
              <a:t> из </a:t>
            </a:r>
            <a:r>
              <a:rPr lang="ru-RU" sz="1200" i="1" kern="1200" dirty="0" err="1" smtClean="0">
                <a:solidFill>
                  <a:schemeClr val="tx1"/>
                </a:solidFill>
                <a:effectLst/>
                <a:latin typeface="+mn-lt"/>
                <a:ea typeface="+mn-ea"/>
                <a:cs typeface="+mn-cs"/>
              </a:rPr>
              <a:t>Зигенского</a:t>
            </a:r>
            <a:r>
              <a:rPr lang="ru-RU" sz="1200" i="1" kern="1200" dirty="0" smtClean="0">
                <a:solidFill>
                  <a:schemeClr val="tx1"/>
                </a:solidFill>
                <a:effectLst/>
                <a:latin typeface="+mn-lt"/>
                <a:ea typeface="+mn-ea"/>
                <a:cs typeface="+mn-cs"/>
              </a:rPr>
              <a:t>. Изучив 2000 немецких студентов, они выявили разницу между предпринимателями и работающими по найму. По их мнению, более склонны к ведению бизнеса те, кто не погружается в одну конкретную сферу знаний, а обладает поверхностным представлением обо всём. Узкие специалисты становятся их подчинёнными. Они подтвердили теорию </a:t>
            </a:r>
            <a:r>
              <a:rPr lang="ru-RU" sz="1200" i="1" kern="1200" dirty="0" err="1" smtClean="0">
                <a:solidFill>
                  <a:schemeClr val="tx1"/>
                </a:solidFill>
                <a:effectLst/>
                <a:latin typeface="+mn-lt"/>
                <a:ea typeface="+mn-ea"/>
                <a:cs typeface="+mn-cs"/>
              </a:rPr>
              <a:t>стэнфордского</a:t>
            </a:r>
            <a:r>
              <a:rPr lang="ru-RU" sz="1200" i="1" kern="1200" dirty="0" smtClean="0">
                <a:solidFill>
                  <a:schemeClr val="tx1"/>
                </a:solidFill>
                <a:effectLst/>
                <a:latin typeface="+mn-lt"/>
                <a:ea typeface="+mn-ea"/>
                <a:cs typeface="+mn-cs"/>
              </a:rPr>
              <a:t> экономиста Эдварда </a:t>
            </a:r>
            <a:r>
              <a:rPr lang="ru-RU" sz="1200" i="1" kern="1200" dirty="0" err="1" smtClean="0">
                <a:solidFill>
                  <a:schemeClr val="tx1"/>
                </a:solidFill>
                <a:effectLst/>
                <a:latin typeface="+mn-lt"/>
                <a:ea typeface="+mn-ea"/>
                <a:cs typeface="+mn-cs"/>
              </a:rPr>
              <a:t>Лейзира</a:t>
            </a:r>
            <a:r>
              <a:rPr lang="ru-RU" sz="1200" i="1" kern="1200" dirty="0" smtClean="0">
                <a:solidFill>
                  <a:schemeClr val="tx1"/>
                </a:solidFill>
                <a:effectLst/>
                <a:latin typeface="+mn-lt"/>
                <a:ea typeface="+mn-ea"/>
                <a:cs typeface="+mn-cs"/>
              </a:rPr>
              <a:t> о предпринимателе как «мастере на все руки». Он считал, что студенты, которые изучают больше предметов и работают в разных сферах, скорее станут предпринимателями, чем остальные.</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ru-RU" sz="1200" b="1" kern="1200" dirty="0" err="1" smtClean="0">
                <a:solidFill>
                  <a:schemeClr val="tx1"/>
                </a:solidFill>
                <a:effectLst/>
                <a:latin typeface="+mn-lt"/>
                <a:ea typeface="+mn-ea"/>
                <a:cs typeface="+mn-cs"/>
              </a:rPr>
              <a:t>Предпримательское</a:t>
            </a:r>
            <a:r>
              <a:rPr lang="ru-RU" sz="1200" b="1" kern="1200" dirty="0" smtClean="0">
                <a:solidFill>
                  <a:schemeClr val="tx1"/>
                </a:solidFill>
                <a:effectLst/>
                <a:latin typeface="+mn-lt"/>
                <a:ea typeface="+mn-ea"/>
                <a:cs typeface="+mn-cs"/>
              </a:rPr>
              <a:t> вещество - исключительная способность к успеху в бизнесе через концентрацию 4 личных сил: воли, точности, любознательности и ответственности. </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Как развивать своё </a:t>
            </a:r>
            <a:r>
              <a:rPr lang="ru-RU" sz="1200" kern="1200" dirty="0" err="1" smtClean="0">
                <a:solidFill>
                  <a:schemeClr val="tx1"/>
                </a:solidFill>
                <a:effectLst/>
                <a:latin typeface="+mn-lt"/>
                <a:ea typeface="+mn-ea"/>
                <a:cs typeface="+mn-cs"/>
              </a:rPr>
              <a:t>предпримательское</a:t>
            </a:r>
            <a:r>
              <a:rPr lang="ru-RU" sz="1200" kern="1200" dirty="0" smtClean="0">
                <a:solidFill>
                  <a:schemeClr val="tx1"/>
                </a:solidFill>
                <a:effectLst/>
                <a:latin typeface="+mn-lt"/>
                <a:ea typeface="+mn-ea"/>
                <a:cs typeface="+mn-cs"/>
              </a:rPr>
              <a:t> вещество:</a:t>
            </a:r>
          </a:p>
          <a:p>
            <a:r>
              <a:rPr lang="ru-RU" sz="1200" kern="1200" dirty="0" smtClean="0">
                <a:solidFill>
                  <a:schemeClr val="tx1"/>
                </a:solidFill>
                <a:effectLst/>
                <a:latin typeface="+mn-lt"/>
                <a:ea typeface="+mn-ea"/>
                <a:cs typeface="+mn-cs"/>
              </a:rPr>
              <a:t>Будьте голодными. </a:t>
            </a:r>
          </a:p>
          <a:p>
            <a:r>
              <a:rPr lang="ru-RU" sz="1200" kern="1200" dirty="0" smtClean="0">
                <a:solidFill>
                  <a:schemeClr val="tx1"/>
                </a:solidFill>
                <a:effectLst/>
                <a:latin typeface="+mn-lt"/>
                <a:ea typeface="+mn-ea"/>
                <a:cs typeface="+mn-cs"/>
              </a:rPr>
              <a:t>Берегите ресурсы</a:t>
            </a:r>
          </a:p>
          <a:p>
            <a:r>
              <a:rPr lang="ru-RU" sz="1200" kern="1200" dirty="0" err="1" smtClean="0">
                <a:solidFill>
                  <a:schemeClr val="tx1"/>
                </a:solidFill>
                <a:effectLst/>
                <a:latin typeface="+mn-lt"/>
                <a:ea typeface="+mn-ea"/>
                <a:cs typeface="+mn-cs"/>
              </a:rPr>
              <a:t>Педпринимателя</a:t>
            </a:r>
            <a:r>
              <a:rPr lang="ru-RU" sz="1200" kern="1200" dirty="0" smtClean="0">
                <a:solidFill>
                  <a:schemeClr val="tx1"/>
                </a:solidFill>
                <a:effectLst/>
                <a:latin typeface="+mn-lt"/>
                <a:ea typeface="+mn-ea"/>
                <a:cs typeface="+mn-cs"/>
              </a:rPr>
              <a:t> нужно развивать в себе с детства и всю жизнь. </a:t>
            </a:r>
          </a:p>
          <a:p>
            <a:r>
              <a:rPr lang="ru-RU" sz="1200" kern="1200" dirty="0" smtClean="0">
                <a:solidFill>
                  <a:schemeClr val="tx1"/>
                </a:solidFill>
                <a:effectLst/>
                <a:latin typeface="+mn-lt"/>
                <a:ea typeface="+mn-ea"/>
                <a:cs typeface="+mn-cs"/>
              </a:rPr>
              <a:t>Спорт это лучший </a:t>
            </a:r>
            <a:r>
              <a:rPr lang="ru-RU" sz="1200" kern="1200" dirty="0" err="1" smtClean="0">
                <a:solidFill>
                  <a:schemeClr val="tx1"/>
                </a:solidFill>
                <a:effectLst/>
                <a:latin typeface="+mn-lt"/>
                <a:ea typeface="+mn-ea"/>
                <a:cs typeface="+mn-cs"/>
              </a:rPr>
              <a:t>тренажери</a:t>
            </a:r>
            <a:r>
              <a:rPr lang="ru-RU" sz="1200" kern="1200" dirty="0" smtClean="0">
                <a:solidFill>
                  <a:schemeClr val="tx1"/>
                </a:solidFill>
                <a:effectLst/>
                <a:latin typeface="+mn-lt"/>
                <a:ea typeface="+mn-ea"/>
                <a:cs typeface="+mn-cs"/>
              </a:rPr>
              <a:t> ПВ.</a:t>
            </a:r>
          </a:p>
          <a:p>
            <a:r>
              <a:rPr lang="ru-RU" sz="1200" kern="1200" dirty="0" smtClean="0">
                <a:solidFill>
                  <a:schemeClr val="tx1"/>
                </a:solidFill>
                <a:effectLst/>
                <a:latin typeface="+mn-lt"/>
                <a:ea typeface="+mn-ea"/>
                <a:cs typeface="+mn-cs"/>
              </a:rPr>
              <a:t>Учитесь у родителей, кумиров, менторов, партнеров, друзей, конкурентов у всех и всегда.</a:t>
            </a:r>
          </a:p>
          <a:p>
            <a:r>
              <a:rPr lang="ru-RU" sz="1200" kern="1200" dirty="0" smtClean="0">
                <a:solidFill>
                  <a:schemeClr val="tx1"/>
                </a:solidFill>
                <a:effectLst/>
                <a:latin typeface="+mn-lt"/>
                <a:ea typeface="+mn-ea"/>
                <a:cs typeface="+mn-cs"/>
              </a:rPr>
              <a:t>Выделяться нужно умом, а не оценками. </a:t>
            </a:r>
            <a:r>
              <a:rPr lang="ru-RU" sz="1200" u="sng" kern="1200" dirty="0" smtClean="0">
                <a:solidFill>
                  <a:schemeClr val="tx1"/>
                </a:solidFill>
                <a:effectLst/>
                <a:latin typeface="+mn-lt"/>
                <a:ea typeface="+mn-ea"/>
                <a:cs typeface="+mn-cs"/>
              </a:rPr>
              <a:t>АНЕКДОТ</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Бизнес - это жизнь людей. Учитесь жизни.</a:t>
            </a:r>
          </a:p>
          <a:p>
            <a:r>
              <a:rPr lang="ru-RU" sz="1200" kern="1200" dirty="0" smtClean="0">
                <a:solidFill>
                  <a:schemeClr val="tx1"/>
                </a:solidFill>
                <a:effectLst/>
                <a:latin typeface="+mn-lt"/>
                <a:ea typeface="+mn-ea"/>
                <a:cs typeface="+mn-cs"/>
              </a:rPr>
              <a:t>Бизнес - это про деньги. Понимайте и учите экономику. </a:t>
            </a:r>
          </a:p>
          <a:p>
            <a:r>
              <a:rPr lang="ru-RU" sz="1200" kern="1200" dirty="0" smtClean="0">
                <a:solidFill>
                  <a:schemeClr val="tx1"/>
                </a:solidFill>
                <a:effectLst/>
                <a:latin typeface="+mn-lt"/>
                <a:ea typeface="+mn-ea"/>
                <a:cs typeface="+mn-cs"/>
              </a:rPr>
              <a:t>Бизнес - это ремесло . Ремесло - это технологии и труд.</a:t>
            </a:r>
          </a:p>
          <a:p>
            <a:r>
              <a:rPr lang="ru-RU" sz="1200" kern="1200" dirty="0" smtClean="0">
                <a:solidFill>
                  <a:schemeClr val="tx1"/>
                </a:solidFill>
                <a:effectLst/>
                <a:latin typeface="+mn-lt"/>
                <a:ea typeface="+mn-ea"/>
                <a:cs typeface="+mn-cs"/>
              </a:rPr>
              <a:t>В бизнесе одни люди дают деньги другим. Это психология </a:t>
            </a:r>
          </a:p>
          <a:p>
            <a:r>
              <a:rPr lang="ru-RU" sz="1200" kern="1200" dirty="0" smtClean="0">
                <a:solidFill>
                  <a:schemeClr val="tx1"/>
                </a:solidFill>
                <a:effectLst/>
                <a:latin typeface="+mn-lt"/>
                <a:ea typeface="+mn-ea"/>
                <a:cs typeface="+mn-cs"/>
              </a:rPr>
              <a:t>Живите по средствам. Это ответственность.</a:t>
            </a:r>
          </a:p>
          <a:p>
            <a:r>
              <a:rPr lang="ru-RU" sz="1200" kern="1200" dirty="0" smtClean="0">
                <a:solidFill>
                  <a:schemeClr val="tx1"/>
                </a:solidFill>
                <a:effectLst/>
                <a:latin typeface="+mn-lt"/>
                <a:ea typeface="+mn-ea"/>
                <a:cs typeface="+mn-cs"/>
              </a:rPr>
              <a:t>Бизнес - это не война, но армия учит стратегии, дисциплине и точности.</a:t>
            </a:r>
          </a:p>
          <a:p>
            <a:r>
              <a:rPr lang="ru-RU" sz="1200" kern="1200" dirty="0" smtClean="0">
                <a:solidFill>
                  <a:schemeClr val="tx1"/>
                </a:solidFill>
                <a:effectLst/>
                <a:latin typeface="+mn-lt"/>
                <a:ea typeface="+mn-ea"/>
                <a:cs typeface="+mn-cs"/>
              </a:rPr>
              <a:t>Клиент всегда прав. Учитесь сервису.</a:t>
            </a:r>
          </a:p>
          <a:p>
            <a:r>
              <a:rPr lang="ru-RU" sz="1200" kern="1200" dirty="0" smtClean="0">
                <a:solidFill>
                  <a:schemeClr val="tx1"/>
                </a:solidFill>
                <a:effectLst/>
                <a:latin typeface="+mn-lt"/>
                <a:ea typeface="+mn-ea"/>
                <a:cs typeface="+mn-cs"/>
              </a:rPr>
              <a:t>Инновации это оружие бизнеса. Будьте любопытны.</a:t>
            </a:r>
          </a:p>
          <a:p>
            <a:r>
              <a:rPr lang="ru-RU" sz="1200" kern="1200" dirty="0" smtClean="0">
                <a:solidFill>
                  <a:schemeClr val="tx1"/>
                </a:solidFill>
                <a:effectLst/>
                <a:latin typeface="+mn-lt"/>
                <a:ea typeface="+mn-ea"/>
                <a:cs typeface="+mn-cs"/>
              </a:rPr>
              <a:t>Делитесь с теми кто вам помогает.</a:t>
            </a:r>
          </a:p>
          <a:p>
            <a:r>
              <a:rPr lang="ru-RU" sz="1200" kern="1200" dirty="0" smtClean="0">
                <a:solidFill>
                  <a:schemeClr val="tx1"/>
                </a:solidFill>
                <a:effectLst/>
                <a:latin typeface="+mn-lt"/>
                <a:ea typeface="+mn-ea"/>
                <a:cs typeface="+mn-cs"/>
              </a:rPr>
              <a:t>Предприниматель знает главное, а не все.</a:t>
            </a:r>
          </a:p>
          <a:p>
            <a:r>
              <a:rPr lang="ru-RU" sz="1200" kern="1200" dirty="0" smtClean="0">
                <a:solidFill>
                  <a:schemeClr val="tx1"/>
                </a:solidFill>
                <a:effectLst/>
                <a:latin typeface="+mn-lt"/>
                <a:ea typeface="+mn-ea"/>
                <a:cs typeface="+mn-cs"/>
              </a:rPr>
              <a:t>Будьте позитивны. Работа должна быть удовольствием.</a:t>
            </a:r>
          </a:p>
          <a:p>
            <a:r>
              <a:rPr lang="ru-RU" sz="1200" kern="1200" dirty="0" smtClean="0">
                <a:solidFill>
                  <a:schemeClr val="tx1"/>
                </a:solidFill>
                <a:effectLst/>
                <a:latin typeface="+mn-lt"/>
                <a:ea typeface="+mn-ea"/>
                <a:cs typeface="+mn-cs"/>
              </a:rPr>
              <a:t>Все, что не убивает предпринимателя делает его сильнее.</a:t>
            </a:r>
          </a:p>
          <a:p>
            <a:r>
              <a:rPr lang="ru-RU" sz="1200" kern="1200" dirty="0" smtClean="0">
                <a:solidFill>
                  <a:schemeClr val="tx1"/>
                </a:solidFill>
                <a:effectLst/>
                <a:latin typeface="+mn-lt"/>
                <a:ea typeface="+mn-ea"/>
                <a:cs typeface="+mn-cs"/>
              </a:rPr>
              <a:t>Мечтайте о великом. Цель жизни должна быть за её пределами.</a:t>
            </a:r>
          </a:p>
          <a:p>
            <a:r>
              <a:rPr lang="ru-RU" sz="1200" kern="1200" dirty="0" smtClean="0">
                <a:solidFill>
                  <a:schemeClr val="tx1"/>
                </a:solidFill>
                <a:effectLst/>
                <a:latin typeface="+mn-lt"/>
                <a:ea typeface="+mn-ea"/>
                <a:cs typeface="+mn-cs"/>
              </a:rPr>
              <a:t>Главное: работайте, работайте, работайте.</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27</a:t>
            </a:fld>
            <a:endParaRPr lang="ru-RU"/>
          </a:p>
        </p:txBody>
      </p:sp>
    </p:spTree>
    <p:extLst>
      <p:ext uri="{BB962C8B-B14F-4D97-AF65-F5344CB8AC3E}">
        <p14:creationId xmlns:p14="http://schemas.microsoft.com/office/powerpoint/2010/main" val="40917375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12) К</a:t>
            </a:r>
            <a:r>
              <a:rPr lang="ru-RU" sz="1200" b="1" kern="1200" dirty="0" smtClean="0">
                <a:solidFill>
                  <a:schemeClr val="tx1"/>
                </a:solidFill>
                <a:effectLst/>
                <a:latin typeface="+mn-lt"/>
                <a:ea typeface="+mn-ea"/>
                <a:cs typeface="+mn-cs"/>
              </a:rPr>
              <a:t>ак учиться предпринимательству?</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Если будет доказано, что предпринимателями рождаются (генетики найдут </a:t>
            </a:r>
            <a:r>
              <a:rPr lang="ru-RU" sz="1200" i="1" kern="1200" dirty="0" err="1" smtClean="0">
                <a:solidFill>
                  <a:schemeClr val="tx1"/>
                </a:solidFill>
                <a:effectLst/>
                <a:latin typeface="+mn-lt"/>
                <a:ea typeface="+mn-ea"/>
                <a:cs typeface="+mn-cs"/>
              </a:rPr>
              <a:t>соответсвующий</a:t>
            </a:r>
            <a:r>
              <a:rPr lang="ru-RU" sz="1200" i="1" kern="1200" dirty="0" smtClean="0">
                <a:solidFill>
                  <a:schemeClr val="tx1"/>
                </a:solidFill>
                <a:effectLst/>
                <a:latin typeface="+mn-lt"/>
                <a:ea typeface="+mn-ea"/>
                <a:cs typeface="+mn-cs"/>
              </a:rPr>
              <a:t> ген), а не становятся, соответствующее образование потеряет смысл. Колледж </a:t>
            </a:r>
            <a:r>
              <a:rPr lang="ru-RU" sz="1200" i="1" kern="1200" dirty="0" err="1" smtClean="0">
                <a:solidFill>
                  <a:schemeClr val="tx1"/>
                </a:solidFill>
                <a:effectLst/>
                <a:latin typeface="+mn-lt"/>
                <a:ea typeface="+mn-ea"/>
                <a:cs typeface="+mn-cs"/>
              </a:rPr>
              <a:t>Бабсон</a:t>
            </a:r>
            <a:r>
              <a:rPr lang="ru-RU" sz="1200" i="1" kern="1200" dirty="0" smtClean="0">
                <a:solidFill>
                  <a:schemeClr val="tx1"/>
                </a:solidFill>
                <a:effectLst/>
                <a:latin typeface="+mn-lt"/>
                <a:ea typeface="+mn-ea"/>
                <a:cs typeface="+mn-cs"/>
              </a:rPr>
              <a:t> в Массачусетсе встал на защиту бизнес-образования. Там изучили 4000 своих студентов с 1985 по 2009 год и выяснили, что те, кто выбирал более одного курса по предпринимательству, чаще открывали свой бизнес, чем те, кто брал только один курс.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Это исследование расширяет работа Уши </a:t>
            </a:r>
            <a:r>
              <a:rPr lang="ru-RU" sz="1200" i="1" kern="1200" dirty="0" err="1" smtClean="0">
                <a:solidFill>
                  <a:schemeClr val="tx1"/>
                </a:solidFill>
                <a:effectLst/>
                <a:latin typeface="+mn-lt"/>
                <a:ea typeface="+mn-ea"/>
                <a:cs typeface="+mn-cs"/>
              </a:rPr>
              <a:t>Бакес-Гельнер</a:t>
            </a:r>
            <a:r>
              <a:rPr lang="ru-RU" sz="1200" i="1" kern="1200" dirty="0" smtClean="0">
                <a:solidFill>
                  <a:schemeClr val="tx1"/>
                </a:solidFill>
                <a:effectLst/>
                <a:latin typeface="+mn-lt"/>
                <a:ea typeface="+mn-ea"/>
                <a:cs typeface="+mn-cs"/>
              </a:rPr>
              <a:t> из </a:t>
            </a:r>
            <a:r>
              <a:rPr lang="ru-RU" sz="1200" i="1" kern="1200" dirty="0" err="1" smtClean="0">
                <a:solidFill>
                  <a:schemeClr val="tx1"/>
                </a:solidFill>
                <a:effectLst/>
                <a:latin typeface="+mn-lt"/>
                <a:ea typeface="+mn-ea"/>
                <a:cs typeface="+mn-cs"/>
              </a:rPr>
              <a:t>Цюрихского</a:t>
            </a:r>
            <a:r>
              <a:rPr lang="ru-RU" sz="1200" i="1" kern="1200" dirty="0" smtClean="0">
                <a:solidFill>
                  <a:schemeClr val="tx1"/>
                </a:solidFill>
                <a:effectLst/>
                <a:latin typeface="+mn-lt"/>
                <a:ea typeface="+mn-ea"/>
                <a:cs typeface="+mn-cs"/>
              </a:rPr>
              <a:t> университета и Петры </a:t>
            </a:r>
            <a:r>
              <a:rPr lang="ru-RU" sz="1200" i="1" kern="1200" dirty="0" err="1" smtClean="0">
                <a:solidFill>
                  <a:schemeClr val="tx1"/>
                </a:solidFill>
                <a:effectLst/>
                <a:latin typeface="+mn-lt"/>
                <a:ea typeface="+mn-ea"/>
                <a:cs typeface="+mn-cs"/>
              </a:rPr>
              <a:t>Моог</a:t>
            </a:r>
            <a:r>
              <a:rPr lang="ru-RU" sz="1200" i="1" kern="1200" dirty="0" smtClean="0">
                <a:solidFill>
                  <a:schemeClr val="tx1"/>
                </a:solidFill>
                <a:effectLst/>
                <a:latin typeface="+mn-lt"/>
                <a:ea typeface="+mn-ea"/>
                <a:cs typeface="+mn-cs"/>
              </a:rPr>
              <a:t> из </a:t>
            </a:r>
            <a:r>
              <a:rPr lang="ru-RU" sz="1200" i="1" kern="1200" dirty="0" err="1" smtClean="0">
                <a:solidFill>
                  <a:schemeClr val="tx1"/>
                </a:solidFill>
                <a:effectLst/>
                <a:latin typeface="+mn-lt"/>
                <a:ea typeface="+mn-ea"/>
                <a:cs typeface="+mn-cs"/>
              </a:rPr>
              <a:t>Зигенского</a:t>
            </a:r>
            <a:r>
              <a:rPr lang="ru-RU" sz="1200" i="1" kern="1200" dirty="0" smtClean="0">
                <a:solidFill>
                  <a:schemeClr val="tx1"/>
                </a:solidFill>
                <a:effectLst/>
                <a:latin typeface="+mn-lt"/>
                <a:ea typeface="+mn-ea"/>
                <a:cs typeface="+mn-cs"/>
              </a:rPr>
              <a:t>. Изучив 2000 немецких студентов, они выявили разницу между предпринимателями и работающими по найму. По их мнению, более склонны к ведению бизнеса те, кто не погружается в одну конкретную сферу знаний, а обладает поверхностным представлением обо всём. Узкие специалисты становятся их подчинёнными. Они подтвердили теорию </a:t>
            </a:r>
            <a:r>
              <a:rPr lang="ru-RU" sz="1200" i="1" kern="1200" dirty="0" err="1" smtClean="0">
                <a:solidFill>
                  <a:schemeClr val="tx1"/>
                </a:solidFill>
                <a:effectLst/>
                <a:latin typeface="+mn-lt"/>
                <a:ea typeface="+mn-ea"/>
                <a:cs typeface="+mn-cs"/>
              </a:rPr>
              <a:t>стэнфордского</a:t>
            </a:r>
            <a:r>
              <a:rPr lang="ru-RU" sz="1200" i="1" kern="1200" dirty="0" smtClean="0">
                <a:solidFill>
                  <a:schemeClr val="tx1"/>
                </a:solidFill>
                <a:effectLst/>
                <a:latin typeface="+mn-lt"/>
                <a:ea typeface="+mn-ea"/>
                <a:cs typeface="+mn-cs"/>
              </a:rPr>
              <a:t> экономиста Эдварда </a:t>
            </a:r>
            <a:r>
              <a:rPr lang="ru-RU" sz="1200" i="1" kern="1200" dirty="0" err="1" smtClean="0">
                <a:solidFill>
                  <a:schemeClr val="tx1"/>
                </a:solidFill>
                <a:effectLst/>
                <a:latin typeface="+mn-lt"/>
                <a:ea typeface="+mn-ea"/>
                <a:cs typeface="+mn-cs"/>
              </a:rPr>
              <a:t>Лейзира</a:t>
            </a:r>
            <a:r>
              <a:rPr lang="ru-RU" sz="1200" i="1" kern="1200" dirty="0" smtClean="0">
                <a:solidFill>
                  <a:schemeClr val="tx1"/>
                </a:solidFill>
                <a:effectLst/>
                <a:latin typeface="+mn-lt"/>
                <a:ea typeface="+mn-ea"/>
                <a:cs typeface="+mn-cs"/>
              </a:rPr>
              <a:t> о предпринимателе как «мастере на все руки». Он считал, что студенты, которые изучают больше предметов и работают в разных сферах, скорее станут предпринимателями, чем остальные.</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ru-RU" sz="1200" b="1" kern="1200" dirty="0" err="1" smtClean="0">
                <a:solidFill>
                  <a:schemeClr val="tx1"/>
                </a:solidFill>
                <a:effectLst/>
                <a:latin typeface="+mn-lt"/>
                <a:ea typeface="+mn-ea"/>
                <a:cs typeface="+mn-cs"/>
              </a:rPr>
              <a:t>Предпримательское</a:t>
            </a:r>
            <a:r>
              <a:rPr lang="ru-RU" sz="1200" b="1" kern="1200" dirty="0" smtClean="0">
                <a:solidFill>
                  <a:schemeClr val="tx1"/>
                </a:solidFill>
                <a:effectLst/>
                <a:latin typeface="+mn-lt"/>
                <a:ea typeface="+mn-ea"/>
                <a:cs typeface="+mn-cs"/>
              </a:rPr>
              <a:t> вещество - исключительная способность к успеху в бизнесе через концентрацию 4 личных сил: воли, точности, любознательности и ответственности. </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Как развивать своё </a:t>
            </a:r>
            <a:r>
              <a:rPr lang="ru-RU" sz="1200" kern="1200" dirty="0" err="1" smtClean="0">
                <a:solidFill>
                  <a:schemeClr val="tx1"/>
                </a:solidFill>
                <a:effectLst/>
                <a:latin typeface="+mn-lt"/>
                <a:ea typeface="+mn-ea"/>
                <a:cs typeface="+mn-cs"/>
              </a:rPr>
              <a:t>предпримательское</a:t>
            </a:r>
            <a:r>
              <a:rPr lang="ru-RU" sz="1200" kern="1200" dirty="0" smtClean="0">
                <a:solidFill>
                  <a:schemeClr val="tx1"/>
                </a:solidFill>
                <a:effectLst/>
                <a:latin typeface="+mn-lt"/>
                <a:ea typeface="+mn-ea"/>
                <a:cs typeface="+mn-cs"/>
              </a:rPr>
              <a:t> вещество:</a:t>
            </a:r>
          </a:p>
          <a:p>
            <a:r>
              <a:rPr lang="ru-RU" sz="1200" kern="1200" dirty="0" smtClean="0">
                <a:solidFill>
                  <a:schemeClr val="tx1"/>
                </a:solidFill>
                <a:effectLst/>
                <a:latin typeface="+mn-lt"/>
                <a:ea typeface="+mn-ea"/>
                <a:cs typeface="+mn-cs"/>
              </a:rPr>
              <a:t>Будьте голодными. </a:t>
            </a:r>
          </a:p>
          <a:p>
            <a:r>
              <a:rPr lang="ru-RU" sz="1200" kern="1200" dirty="0" smtClean="0">
                <a:solidFill>
                  <a:schemeClr val="tx1"/>
                </a:solidFill>
                <a:effectLst/>
                <a:latin typeface="+mn-lt"/>
                <a:ea typeface="+mn-ea"/>
                <a:cs typeface="+mn-cs"/>
              </a:rPr>
              <a:t>Берегите ресурсы</a:t>
            </a:r>
          </a:p>
          <a:p>
            <a:r>
              <a:rPr lang="ru-RU" sz="1200" kern="1200" dirty="0" err="1" smtClean="0">
                <a:solidFill>
                  <a:schemeClr val="tx1"/>
                </a:solidFill>
                <a:effectLst/>
                <a:latin typeface="+mn-lt"/>
                <a:ea typeface="+mn-ea"/>
                <a:cs typeface="+mn-cs"/>
              </a:rPr>
              <a:t>Педпринимателя</a:t>
            </a:r>
            <a:r>
              <a:rPr lang="ru-RU" sz="1200" kern="1200" dirty="0" smtClean="0">
                <a:solidFill>
                  <a:schemeClr val="tx1"/>
                </a:solidFill>
                <a:effectLst/>
                <a:latin typeface="+mn-lt"/>
                <a:ea typeface="+mn-ea"/>
                <a:cs typeface="+mn-cs"/>
              </a:rPr>
              <a:t> нужно развивать в себе с детства и всю жизнь. </a:t>
            </a:r>
          </a:p>
          <a:p>
            <a:r>
              <a:rPr lang="ru-RU" sz="1200" kern="1200" dirty="0" smtClean="0">
                <a:solidFill>
                  <a:schemeClr val="tx1"/>
                </a:solidFill>
                <a:effectLst/>
                <a:latin typeface="+mn-lt"/>
                <a:ea typeface="+mn-ea"/>
                <a:cs typeface="+mn-cs"/>
              </a:rPr>
              <a:t>Спорт это лучший </a:t>
            </a:r>
            <a:r>
              <a:rPr lang="ru-RU" sz="1200" kern="1200" dirty="0" err="1" smtClean="0">
                <a:solidFill>
                  <a:schemeClr val="tx1"/>
                </a:solidFill>
                <a:effectLst/>
                <a:latin typeface="+mn-lt"/>
                <a:ea typeface="+mn-ea"/>
                <a:cs typeface="+mn-cs"/>
              </a:rPr>
              <a:t>тренажери</a:t>
            </a:r>
            <a:r>
              <a:rPr lang="ru-RU" sz="1200" kern="1200" dirty="0" smtClean="0">
                <a:solidFill>
                  <a:schemeClr val="tx1"/>
                </a:solidFill>
                <a:effectLst/>
                <a:latin typeface="+mn-lt"/>
                <a:ea typeface="+mn-ea"/>
                <a:cs typeface="+mn-cs"/>
              </a:rPr>
              <a:t> ПВ.</a:t>
            </a:r>
          </a:p>
          <a:p>
            <a:r>
              <a:rPr lang="ru-RU" sz="1200" kern="1200" dirty="0" smtClean="0">
                <a:solidFill>
                  <a:schemeClr val="tx1"/>
                </a:solidFill>
                <a:effectLst/>
                <a:latin typeface="+mn-lt"/>
                <a:ea typeface="+mn-ea"/>
                <a:cs typeface="+mn-cs"/>
              </a:rPr>
              <a:t>Учитесь у родителей, кумиров, менторов, партнеров, друзей, конкурентов у всех и всегда.</a:t>
            </a:r>
          </a:p>
          <a:p>
            <a:r>
              <a:rPr lang="ru-RU" sz="1200" kern="1200" dirty="0" smtClean="0">
                <a:solidFill>
                  <a:schemeClr val="tx1"/>
                </a:solidFill>
                <a:effectLst/>
                <a:latin typeface="+mn-lt"/>
                <a:ea typeface="+mn-ea"/>
                <a:cs typeface="+mn-cs"/>
              </a:rPr>
              <a:t>Выделяться нужно умом, а не оценками. </a:t>
            </a:r>
            <a:r>
              <a:rPr lang="ru-RU" sz="1200" u="sng" kern="1200" dirty="0" smtClean="0">
                <a:solidFill>
                  <a:schemeClr val="tx1"/>
                </a:solidFill>
                <a:effectLst/>
                <a:latin typeface="+mn-lt"/>
                <a:ea typeface="+mn-ea"/>
                <a:cs typeface="+mn-cs"/>
              </a:rPr>
              <a:t>АНЕКДОТ</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Бизнес - это жизнь людей. Учитесь жизни.</a:t>
            </a:r>
          </a:p>
          <a:p>
            <a:r>
              <a:rPr lang="ru-RU" sz="1200" kern="1200" dirty="0" smtClean="0">
                <a:solidFill>
                  <a:schemeClr val="tx1"/>
                </a:solidFill>
                <a:effectLst/>
                <a:latin typeface="+mn-lt"/>
                <a:ea typeface="+mn-ea"/>
                <a:cs typeface="+mn-cs"/>
              </a:rPr>
              <a:t>Бизнес - это про деньги. Понимайте и учите экономику. </a:t>
            </a:r>
          </a:p>
          <a:p>
            <a:r>
              <a:rPr lang="ru-RU" sz="1200" kern="1200" dirty="0" smtClean="0">
                <a:solidFill>
                  <a:schemeClr val="tx1"/>
                </a:solidFill>
                <a:effectLst/>
                <a:latin typeface="+mn-lt"/>
                <a:ea typeface="+mn-ea"/>
                <a:cs typeface="+mn-cs"/>
              </a:rPr>
              <a:t>Бизнес - это ремесло . Ремесло - это технологии и труд.</a:t>
            </a:r>
          </a:p>
          <a:p>
            <a:r>
              <a:rPr lang="ru-RU" sz="1200" kern="1200" dirty="0" smtClean="0">
                <a:solidFill>
                  <a:schemeClr val="tx1"/>
                </a:solidFill>
                <a:effectLst/>
                <a:latin typeface="+mn-lt"/>
                <a:ea typeface="+mn-ea"/>
                <a:cs typeface="+mn-cs"/>
              </a:rPr>
              <a:t>В бизнесе одни люди дают деньги другим. Это психология </a:t>
            </a:r>
          </a:p>
          <a:p>
            <a:r>
              <a:rPr lang="ru-RU" sz="1200" kern="1200" dirty="0" smtClean="0">
                <a:solidFill>
                  <a:schemeClr val="tx1"/>
                </a:solidFill>
                <a:effectLst/>
                <a:latin typeface="+mn-lt"/>
                <a:ea typeface="+mn-ea"/>
                <a:cs typeface="+mn-cs"/>
              </a:rPr>
              <a:t>Живите по средствам. Это ответственность.</a:t>
            </a:r>
          </a:p>
          <a:p>
            <a:r>
              <a:rPr lang="ru-RU" sz="1200" kern="1200" dirty="0" smtClean="0">
                <a:solidFill>
                  <a:schemeClr val="tx1"/>
                </a:solidFill>
                <a:effectLst/>
                <a:latin typeface="+mn-lt"/>
                <a:ea typeface="+mn-ea"/>
                <a:cs typeface="+mn-cs"/>
              </a:rPr>
              <a:t>Бизнес - это не война, но армия учит стратегии, дисциплине и точности.</a:t>
            </a:r>
          </a:p>
          <a:p>
            <a:r>
              <a:rPr lang="ru-RU" sz="1200" kern="1200" dirty="0" smtClean="0">
                <a:solidFill>
                  <a:schemeClr val="tx1"/>
                </a:solidFill>
                <a:effectLst/>
                <a:latin typeface="+mn-lt"/>
                <a:ea typeface="+mn-ea"/>
                <a:cs typeface="+mn-cs"/>
              </a:rPr>
              <a:t>Клиент всегда прав. Учитесь сервису.</a:t>
            </a:r>
          </a:p>
          <a:p>
            <a:r>
              <a:rPr lang="ru-RU" sz="1200" kern="1200" dirty="0" smtClean="0">
                <a:solidFill>
                  <a:schemeClr val="tx1"/>
                </a:solidFill>
                <a:effectLst/>
                <a:latin typeface="+mn-lt"/>
                <a:ea typeface="+mn-ea"/>
                <a:cs typeface="+mn-cs"/>
              </a:rPr>
              <a:t>Инновации это оружие бизнеса. Будьте любопытны.</a:t>
            </a:r>
          </a:p>
          <a:p>
            <a:r>
              <a:rPr lang="ru-RU" sz="1200" kern="1200" dirty="0" smtClean="0">
                <a:solidFill>
                  <a:schemeClr val="tx1"/>
                </a:solidFill>
                <a:effectLst/>
                <a:latin typeface="+mn-lt"/>
                <a:ea typeface="+mn-ea"/>
                <a:cs typeface="+mn-cs"/>
              </a:rPr>
              <a:t>Делитесь с теми кто вам помогает.</a:t>
            </a:r>
          </a:p>
          <a:p>
            <a:r>
              <a:rPr lang="ru-RU" sz="1200" kern="1200" dirty="0" smtClean="0">
                <a:solidFill>
                  <a:schemeClr val="tx1"/>
                </a:solidFill>
                <a:effectLst/>
                <a:latin typeface="+mn-lt"/>
                <a:ea typeface="+mn-ea"/>
                <a:cs typeface="+mn-cs"/>
              </a:rPr>
              <a:t>Предприниматель знает главное, а не все.</a:t>
            </a:r>
          </a:p>
          <a:p>
            <a:r>
              <a:rPr lang="ru-RU" sz="1200" kern="1200" dirty="0" smtClean="0">
                <a:solidFill>
                  <a:schemeClr val="tx1"/>
                </a:solidFill>
                <a:effectLst/>
                <a:latin typeface="+mn-lt"/>
                <a:ea typeface="+mn-ea"/>
                <a:cs typeface="+mn-cs"/>
              </a:rPr>
              <a:t>Будьте позитивны. Работа должна быть удовольствием.</a:t>
            </a:r>
          </a:p>
          <a:p>
            <a:r>
              <a:rPr lang="ru-RU" sz="1200" kern="1200" dirty="0" smtClean="0">
                <a:solidFill>
                  <a:schemeClr val="tx1"/>
                </a:solidFill>
                <a:effectLst/>
                <a:latin typeface="+mn-lt"/>
                <a:ea typeface="+mn-ea"/>
                <a:cs typeface="+mn-cs"/>
              </a:rPr>
              <a:t>Все, что не убивает предпринимателя делает его сильнее.</a:t>
            </a:r>
          </a:p>
          <a:p>
            <a:r>
              <a:rPr lang="ru-RU" sz="1200" kern="1200" dirty="0" smtClean="0">
                <a:solidFill>
                  <a:schemeClr val="tx1"/>
                </a:solidFill>
                <a:effectLst/>
                <a:latin typeface="+mn-lt"/>
                <a:ea typeface="+mn-ea"/>
                <a:cs typeface="+mn-cs"/>
              </a:rPr>
              <a:t>Мечтайте о великом. Цель жизни должна быть за её пределами.</a:t>
            </a:r>
          </a:p>
          <a:p>
            <a:r>
              <a:rPr lang="ru-RU" sz="1200" kern="1200" dirty="0" smtClean="0">
                <a:solidFill>
                  <a:schemeClr val="tx1"/>
                </a:solidFill>
                <a:effectLst/>
                <a:latin typeface="+mn-lt"/>
                <a:ea typeface="+mn-ea"/>
                <a:cs typeface="+mn-cs"/>
              </a:rPr>
              <a:t>Главное: работайте, работайте, работайте.</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28</a:t>
            </a:fld>
            <a:endParaRPr lang="ru-RU"/>
          </a:p>
        </p:txBody>
      </p:sp>
    </p:spTree>
    <p:extLst>
      <p:ext uri="{BB962C8B-B14F-4D97-AF65-F5344CB8AC3E}">
        <p14:creationId xmlns:p14="http://schemas.microsoft.com/office/powerpoint/2010/main" val="40917375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Образы - это любопытство. </a:t>
            </a:r>
          </a:p>
          <a:p>
            <a:r>
              <a:rPr lang="ru-RU" sz="1200" dirty="0" smtClean="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Настроение - это важно. </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33</a:t>
            </a:fld>
            <a:endParaRPr lang="ru-RU"/>
          </a:p>
        </p:txBody>
      </p:sp>
    </p:spTree>
    <p:extLst>
      <p:ext uri="{BB962C8B-B14F-4D97-AF65-F5344CB8AC3E}">
        <p14:creationId xmlns:p14="http://schemas.microsoft.com/office/powerpoint/2010/main" val="216571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i="1" kern="1200" dirty="0" smtClean="0">
                <a:solidFill>
                  <a:schemeClr val="tx1"/>
                </a:solidFill>
                <a:effectLst/>
                <a:latin typeface="+mn-lt"/>
                <a:ea typeface="+mn-ea"/>
                <a:cs typeface="+mn-cs"/>
              </a:rPr>
              <a:t>Статистика утверждает, что всего 3% россиян являются предпринимателями. Большинство </a:t>
            </a:r>
            <a:r>
              <a:rPr lang="ru-RU" sz="1200" i="1" kern="1200" dirty="0" err="1" smtClean="0">
                <a:solidFill>
                  <a:schemeClr val="tx1"/>
                </a:solidFill>
                <a:effectLst/>
                <a:latin typeface="+mn-lt"/>
                <a:ea typeface="+mn-ea"/>
                <a:cs typeface="+mn-cs"/>
              </a:rPr>
              <a:t>исследователй</a:t>
            </a:r>
            <a:r>
              <a:rPr lang="ru-RU" sz="1200" i="1" kern="1200" dirty="0" smtClean="0">
                <a:solidFill>
                  <a:schemeClr val="tx1"/>
                </a:solidFill>
                <a:effectLst/>
                <a:latin typeface="+mn-lt"/>
                <a:ea typeface="+mn-ea"/>
                <a:cs typeface="+mn-cs"/>
              </a:rPr>
              <a:t> и сами предприниматели считают, что всем предпринимателям свойственны одинаковые ценности свободолюбие, трудолюбие, креативность и готовность принимать на себя риск. Однако, при знакомстве с предприниматели перед нами предстают совершенно разные люди. Логично предположить, что особенности их личного характера формируют особенности их предпринимательского поведения. Врожденные предпринимательские способности и приобретённые экономические знания и умения формируют индивидуальный предпринимательский характер который мы далее будем называть предпринимательским веществом. Задача состоит в том чтобы укрупнённо </a:t>
            </a:r>
            <a:r>
              <a:rPr lang="ru-RU" sz="1200" i="1" kern="1200" dirty="0" err="1" smtClean="0">
                <a:solidFill>
                  <a:schemeClr val="tx1"/>
                </a:solidFill>
                <a:effectLst/>
                <a:latin typeface="+mn-lt"/>
                <a:ea typeface="+mn-ea"/>
                <a:cs typeface="+mn-cs"/>
              </a:rPr>
              <a:t>обьединить</a:t>
            </a:r>
            <a:r>
              <a:rPr lang="ru-RU" sz="1200" i="1" kern="1200" dirty="0" smtClean="0">
                <a:solidFill>
                  <a:schemeClr val="tx1"/>
                </a:solidFill>
                <a:effectLst/>
                <a:latin typeface="+mn-lt"/>
                <a:ea typeface="+mn-ea"/>
                <a:cs typeface="+mn-cs"/>
              </a:rPr>
              <a:t> предпринимателей в группы со схожим предпринимательским поведением, близкими моделями и схемами построения бизнеса. Наши исследования позволили выделить 5 групп ключевых бизнес-компетенций. Каждый из предпринимателей по нашему мнению обладает комбинацией из пяти возможных базовых типов предпринимательского вещества которые позволяют предпринимателю зарабатывать деньги определенным способом.  </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Dealer </a:t>
            </a:r>
            <a:r>
              <a:rPr lang="ru-RU" sz="1200" kern="1200" dirty="0" smtClean="0">
                <a:solidFill>
                  <a:schemeClr val="tx1"/>
                </a:solidFill>
                <a:effectLst/>
                <a:latin typeface="+mn-lt"/>
                <a:ea typeface="+mn-ea"/>
                <a:cs typeface="+mn-cs"/>
              </a:rPr>
              <a:t>- Делец, торгаш, дилер, финансист</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Engineer</a:t>
            </a:r>
            <a:r>
              <a:rPr lang="ru-RU" sz="1200" kern="1200" dirty="0" smtClean="0">
                <a:solidFill>
                  <a:schemeClr val="tx1"/>
                </a:solidFill>
                <a:effectLst/>
                <a:latin typeface="+mn-lt"/>
                <a:ea typeface="+mn-ea"/>
                <a:cs typeface="+mn-cs"/>
              </a:rPr>
              <a:t> - Инженер</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R</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Raider</a:t>
            </a:r>
            <a:r>
              <a:rPr lang="ru-RU" sz="1200" kern="1200" dirty="0" smtClean="0">
                <a:solidFill>
                  <a:schemeClr val="tx1"/>
                </a:solidFill>
                <a:effectLst/>
                <a:latin typeface="+mn-lt"/>
                <a:ea typeface="+mn-ea"/>
                <a:cs typeface="+mn-cs"/>
              </a:rPr>
              <a:t>  - Завоеватель, воин, рейдер</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Inventor</a:t>
            </a:r>
            <a:r>
              <a:rPr lang="ru-RU" sz="1200" kern="1200" dirty="0" smtClean="0">
                <a:solidFill>
                  <a:schemeClr val="tx1"/>
                </a:solidFill>
                <a:effectLst/>
                <a:latin typeface="+mn-lt"/>
                <a:ea typeface="+mn-ea"/>
                <a:cs typeface="+mn-cs"/>
              </a:rPr>
              <a:t> - Изобретатель, инноватор</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a:t>
            </a:r>
            <a:r>
              <a:rPr lang="ru-RU" sz="1200" kern="1200" dirty="0" smtClean="0">
                <a:solidFill>
                  <a:schemeClr val="tx1"/>
                </a:solidFill>
                <a:effectLst/>
                <a:latin typeface="+mn-lt"/>
                <a:ea typeface="+mn-ea"/>
                <a:cs typeface="+mn-cs"/>
              </a:rPr>
              <a:t> - </a:t>
            </a:r>
            <a:r>
              <a:rPr lang="en-US" sz="1200" kern="1200" dirty="0" smtClean="0">
                <a:solidFill>
                  <a:schemeClr val="tx1"/>
                </a:solidFill>
                <a:effectLst/>
                <a:latin typeface="+mn-lt"/>
                <a:ea typeface="+mn-ea"/>
                <a:cs typeface="+mn-cs"/>
              </a:rPr>
              <a:t>Schemer</a:t>
            </a:r>
            <a:r>
              <a:rPr lang="ru-RU" sz="1200" kern="1200" dirty="0" smtClean="0">
                <a:solidFill>
                  <a:schemeClr val="tx1"/>
                </a:solidFill>
                <a:effectLst/>
                <a:latin typeface="+mn-lt"/>
                <a:ea typeface="+mn-ea"/>
                <a:cs typeface="+mn-cs"/>
              </a:rPr>
              <a:t> - Комбинатор, коммуникатор, организатор, лоббист </a:t>
            </a:r>
          </a:p>
          <a:p>
            <a:r>
              <a:rPr lang="ru-RU"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D</a:t>
            </a:r>
            <a:r>
              <a:rPr lang="ru-RU" sz="1200" kern="1200" dirty="0" smtClean="0">
                <a:solidFill>
                  <a:schemeClr val="tx1"/>
                </a:solidFill>
                <a:effectLst/>
                <a:latin typeface="+mn-lt"/>
                <a:ea typeface="+mn-ea"/>
                <a:cs typeface="+mn-cs"/>
              </a:rPr>
              <a:t> - </a:t>
            </a:r>
            <a:r>
              <a:rPr lang="ru-RU" sz="1200" i="1" kern="1200" dirty="0" smtClean="0">
                <a:solidFill>
                  <a:schemeClr val="tx1"/>
                </a:solidFill>
                <a:effectLst/>
                <a:latin typeface="+mn-lt"/>
                <a:ea typeface="+mn-ea"/>
                <a:cs typeface="+mn-cs"/>
              </a:rPr>
              <a:t>Делец - Предприниматель нацеленный на сделку. Первый исторически и один из важнейших видов предпринимательского вещества. Человек нацеленный на экономию вплоть до человека-</a:t>
            </a:r>
            <a:r>
              <a:rPr lang="ru-RU" sz="1200" i="1" kern="1200" dirty="0" err="1" smtClean="0">
                <a:solidFill>
                  <a:schemeClr val="tx1"/>
                </a:solidFill>
                <a:effectLst/>
                <a:latin typeface="+mn-lt"/>
                <a:ea typeface="+mn-ea"/>
                <a:cs typeface="+mn-cs"/>
              </a:rPr>
              <a:t>дискаунтера</a:t>
            </a:r>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 - инженер. Предприниматель технарь, производственник, пчела. Предприниматель создающий системный, долгосрочный бизнес. </a:t>
            </a:r>
            <a:endParaRPr lang="ru-RU"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R</a:t>
            </a:r>
            <a:r>
              <a:rPr lang="ru-RU" sz="1200" i="1" kern="1200" dirty="0" smtClean="0">
                <a:solidFill>
                  <a:schemeClr val="tx1"/>
                </a:solidFill>
                <a:effectLst/>
                <a:latin typeface="+mn-lt"/>
                <a:ea typeface="+mn-ea"/>
                <a:cs typeface="+mn-cs"/>
              </a:rPr>
              <a:t> - рейдер, воин, защитник, колонизатор, силовой предприниматель, саранча. </a:t>
            </a:r>
            <a:r>
              <a:rPr lang="ru-RU" sz="1200" i="1" kern="1200" dirty="0" err="1" smtClean="0">
                <a:solidFill>
                  <a:schemeClr val="tx1"/>
                </a:solidFill>
                <a:effectLst/>
                <a:latin typeface="+mn-lt"/>
                <a:ea typeface="+mn-ea"/>
                <a:cs typeface="+mn-cs"/>
              </a:rPr>
              <a:t>Предпринималь</a:t>
            </a:r>
            <a:r>
              <a:rPr lang="ru-RU" sz="1200" i="1" kern="1200" dirty="0" smtClean="0">
                <a:solidFill>
                  <a:schemeClr val="tx1"/>
                </a:solidFill>
                <a:effectLst/>
                <a:latin typeface="+mn-lt"/>
                <a:ea typeface="+mn-ea"/>
                <a:cs typeface="+mn-cs"/>
              </a:rPr>
              <a:t> нацеленный на быстрое и героическое открытие нового или на враждебное поглощение созданного другими актива. После захвата крепости концентрируется на обороне.</a:t>
            </a:r>
            <a:endParaRPr lang="ru-RU"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I</a:t>
            </a:r>
            <a:r>
              <a:rPr lang="ru-RU" sz="1200" i="1" kern="1200" dirty="0" smtClean="0">
                <a:solidFill>
                  <a:schemeClr val="tx1"/>
                </a:solidFill>
                <a:effectLst/>
                <a:latin typeface="+mn-lt"/>
                <a:ea typeface="+mn-ea"/>
                <a:cs typeface="+mn-cs"/>
              </a:rPr>
              <a:t> - изобретатель, инноватор. Главный тип предпринимательского вещества без которого нет предпринимательской идеи.</a:t>
            </a:r>
            <a:endParaRPr lang="ru-RU"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S</a:t>
            </a:r>
            <a:r>
              <a:rPr lang="ru-RU" sz="1200" i="1" kern="1200" dirty="0" smtClean="0">
                <a:solidFill>
                  <a:schemeClr val="tx1"/>
                </a:solidFill>
                <a:effectLst/>
                <a:latin typeface="+mn-lt"/>
                <a:ea typeface="+mn-ea"/>
                <a:cs typeface="+mn-cs"/>
              </a:rPr>
              <a:t> - комбинатор, коммуникатор и лоббист. Предприниматель плетущий сети и управляющий отношениями, мастер управления чужими ресурсами талантливый теневой организатор.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Если оценить качество </a:t>
            </a:r>
            <a:r>
              <a:rPr lang="ru-RU" sz="1200" i="1" kern="1200" dirty="0" err="1" smtClean="0">
                <a:solidFill>
                  <a:schemeClr val="tx1"/>
                </a:solidFill>
                <a:effectLst/>
                <a:latin typeface="+mn-lt"/>
                <a:ea typeface="+mn-ea"/>
                <a:cs typeface="+mn-cs"/>
              </a:rPr>
              <a:t>предпримательского</a:t>
            </a:r>
            <a:r>
              <a:rPr lang="ru-RU" sz="1200" i="1" kern="1200" dirty="0" smtClean="0">
                <a:solidFill>
                  <a:schemeClr val="tx1"/>
                </a:solidFill>
                <a:effectLst/>
                <a:latin typeface="+mn-lt"/>
                <a:ea typeface="+mn-ea"/>
                <a:cs typeface="+mn-cs"/>
              </a:rPr>
              <a:t> вещества по шкале от 1 до 9 то мы получим точный КОД предпринимателя. Как показывают исследования, предпринимателей крайне редко встречаются предпринимали с одним доминирующим типом предпринимательского вещества. Практически всегда одним из доминирующих генов Кода предпринимателя будет </a:t>
            </a:r>
            <a:r>
              <a:rPr lang="en-US" sz="1200" i="1" kern="1200" dirty="0" smtClean="0">
                <a:solidFill>
                  <a:schemeClr val="tx1"/>
                </a:solidFill>
                <a:effectLst/>
                <a:latin typeface="+mn-lt"/>
                <a:ea typeface="+mn-ea"/>
                <a:cs typeface="+mn-cs"/>
              </a:rPr>
              <a:t>I</a:t>
            </a:r>
            <a:r>
              <a:rPr lang="ru-RU" sz="1200" i="1" kern="1200" dirty="0" smtClean="0">
                <a:solidFill>
                  <a:schemeClr val="tx1"/>
                </a:solidFill>
                <a:effectLst/>
                <a:latin typeface="+mn-lt"/>
                <a:ea typeface="+mn-ea"/>
                <a:cs typeface="+mn-cs"/>
              </a:rPr>
              <a:t> - изобретатель. Изобретательность как предпринимательское вещество присутствует в коде практически любого предпринимателя.  Подобно тому как большой палец кисти человека способен достать любой из других пальцев и вместе обеспечить хват так и соединяясь с другими типами предпринимательского вещества </a:t>
            </a:r>
            <a:r>
              <a:rPr lang="ru-RU" sz="1200" i="1" kern="1200" dirty="0" err="1" smtClean="0">
                <a:solidFill>
                  <a:schemeClr val="tx1"/>
                </a:solidFill>
                <a:effectLst/>
                <a:latin typeface="+mn-lt"/>
                <a:ea typeface="+mn-ea"/>
                <a:cs typeface="+mn-cs"/>
              </a:rPr>
              <a:t>инновационность</a:t>
            </a:r>
            <a:r>
              <a:rPr lang="ru-RU" sz="1200" i="1" kern="1200" dirty="0" smtClean="0">
                <a:solidFill>
                  <a:schemeClr val="tx1"/>
                </a:solidFill>
                <a:effectLst/>
                <a:latin typeface="+mn-lt"/>
                <a:ea typeface="+mn-ea"/>
                <a:cs typeface="+mn-cs"/>
              </a:rPr>
              <a:t> создаёт особый предпринимательский характер. Например, формула кода классического "нового русского" предпринимателя из 90-х </a:t>
            </a:r>
            <a:r>
              <a:rPr lang="en-US" sz="1200" i="1" kern="1200" dirty="0" err="1" smtClean="0">
                <a:solidFill>
                  <a:schemeClr val="tx1"/>
                </a:solidFill>
                <a:effectLst/>
                <a:latin typeface="+mn-lt"/>
                <a:ea typeface="+mn-ea"/>
                <a:cs typeface="+mn-cs"/>
              </a:rPr>
              <a:t>deRIs</a:t>
            </a:r>
            <a:r>
              <a:rPr lang="en-US" sz="1200" i="1" kern="1200" dirty="0" smtClean="0">
                <a:solidFill>
                  <a:schemeClr val="tx1"/>
                </a:solidFill>
                <a:effectLst/>
                <a:latin typeface="+mn-lt"/>
                <a:ea typeface="+mn-ea"/>
                <a:cs typeface="+mn-cs"/>
              </a:rPr>
              <a:t> </a:t>
            </a:r>
            <a:r>
              <a:rPr lang="ru-RU" sz="1200" i="1" kern="1200" dirty="0" smtClean="0">
                <a:solidFill>
                  <a:schemeClr val="tx1"/>
                </a:solidFill>
                <a:effectLst/>
                <a:latin typeface="+mn-lt"/>
                <a:ea typeface="+mn-ea"/>
                <a:cs typeface="+mn-cs"/>
              </a:rPr>
              <a:t>или </a:t>
            </a:r>
            <a:r>
              <a:rPr lang="en-US" sz="1200" i="1" kern="1200" dirty="0" smtClean="0">
                <a:solidFill>
                  <a:schemeClr val="tx1"/>
                </a:solidFill>
                <a:effectLst/>
                <a:latin typeface="+mn-lt"/>
                <a:ea typeface="+mn-ea"/>
                <a:cs typeface="+mn-cs"/>
              </a:rPr>
              <a:t>d</a:t>
            </a:r>
            <a:r>
              <a:rPr lang="ru-RU" sz="1200" i="1" kern="1200" dirty="0" smtClean="0">
                <a:solidFill>
                  <a:schemeClr val="tx1"/>
                </a:solidFill>
                <a:effectLst/>
                <a:latin typeface="+mn-lt"/>
                <a:ea typeface="+mn-ea"/>
                <a:cs typeface="+mn-cs"/>
              </a:rPr>
              <a:t>4</a:t>
            </a:r>
            <a:r>
              <a:rPr lang="en-US" sz="1200" i="1" kern="1200" dirty="0" smtClean="0">
                <a:solidFill>
                  <a:schemeClr val="tx1"/>
                </a:solidFill>
                <a:effectLst/>
                <a:latin typeface="+mn-lt"/>
                <a:ea typeface="+mn-ea"/>
                <a:cs typeface="+mn-cs"/>
              </a:rPr>
              <a:t>e</a:t>
            </a:r>
            <a:r>
              <a:rPr lang="ru-RU" sz="1200" i="1" kern="1200" dirty="0" smtClean="0">
                <a:solidFill>
                  <a:schemeClr val="tx1"/>
                </a:solidFill>
                <a:effectLst/>
                <a:latin typeface="+mn-lt"/>
                <a:ea typeface="+mn-ea"/>
                <a:cs typeface="+mn-cs"/>
              </a:rPr>
              <a:t>4</a:t>
            </a:r>
            <a:r>
              <a:rPr lang="en-US" sz="1200" i="1" kern="1200" dirty="0" smtClean="0">
                <a:solidFill>
                  <a:schemeClr val="tx1"/>
                </a:solidFill>
                <a:effectLst/>
                <a:latin typeface="+mn-lt"/>
                <a:ea typeface="+mn-ea"/>
                <a:cs typeface="+mn-cs"/>
              </a:rPr>
              <a:t>R</a:t>
            </a:r>
            <a:r>
              <a:rPr lang="ru-RU" sz="1200" i="1" kern="1200" dirty="0" smtClean="0">
                <a:solidFill>
                  <a:schemeClr val="tx1"/>
                </a:solidFill>
                <a:effectLst/>
                <a:latin typeface="+mn-lt"/>
                <a:ea typeface="+mn-ea"/>
                <a:cs typeface="+mn-cs"/>
              </a:rPr>
              <a:t>9</a:t>
            </a:r>
            <a:r>
              <a:rPr lang="en-US" sz="1200" i="1" kern="1200" dirty="0" smtClean="0">
                <a:solidFill>
                  <a:schemeClr val="tx1"/>
                </a:solidFill>
                <a:effectLst/>
                <a:latin typeface="+mn-lt"/>
                <a:ea typeface="+mn-ea"/>
                <a:cs typeface="+mn-cs"/>
              </a:rPr>
              <a:t>I</a:t>
            </a:r>
            <a:r>
              <a:rPr lang="ru-RU" sz="1200" i="1" kern="1200" dirty="0" smtClean="0">
                <a:solidFill>
                  <a:schemeClr val="tx1"/>
                </a:solidFill>
                <a:effectLst/>
                <a:latin typeface="+mn-lt"/>
                <a:ea typeface="+mn-ea"/>
                <a:cs typeface="+mn-cs"/>
              </a:rPr>
              <a:t>9</a:t>
            </a:r>
            <a:r>
              <a:rPr lang="en-US" sz="1200" i="1" kern="1200" dirty="0" smtClean="0">
                <a:solidFill>
                  <a:schemeClr val="tx1"/>
                </a:solidFill>
                <a:effectLst/>
                <a:latin typeface="+mn-lt"/>
                <a:ea typeface="+mn-ea"/>
                <a:cs typeface="+mn-cs"/>
              </a:rPr>
              <a:t>s</a:t>
            </a:r>
            <a:r>
              <a:rPr lang="ru-RU" sz="1200" i="1" kern="1200" dirty="0" smtClean="0">
                <a:solidFill>
                  <a:schemeClr val="tx1"/>
                </a:solidFill>
                <a:effectLst/>
                <a:latin typeface="+mn-lt"/>
                <a:ea typeface="+mn-ea"/>
                <a:cs typeface="+mn-cs"/>
              </a:rPr>
              <a:t>4 поскольку степень С</a:t>
            </a:r>
            <a:r>
              <a:rPr lang="en-US" sz="1200" i="1" kern="1200" dirty="0" smtClean="0">
                <a:solidFill>
                  <a:schemeClr val="tx1"/>
                </a:solidFill>
                <a:effectLst/>
                <a:latin typeface="+mn-lt"/>
                <a:ea typeface="+mn-ea"/>
                <a:cs typeface="+mn-cs"/>
              </a:rPr>
              <a:t>I </a:t>
            </a:r>
            <a:r>
              <a:rPr lang="ru-RU" sz="1200" i="1" kern="1200" dirty="0" smtClean="0">
                <a:solidFill>
                  <a:schemeClr val="tx1"/>
                </a:solidFill>
                <a:effectLst/>
                <a:latin typeface="+mn-lt"/>
                <a:ea typeface="+mn-ea"/>
                <a:cs typeface="+mn-cs"/>
              </a:rPr>
              <a:t>будет больше 5 из 9 возможных, а остальные меньше 5 баллов.</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Код предпринимателя имеет прямую связь с жизненными циклами и со стратегией корпораций. В настоящее время широко распространена модель </a:t>
            </a:r>
            <a:r>
              <a:rPr lang="ru-RU" sz="1200" i="1" kern="1200" dirty="0" err="1" smtClean="0">
                <a:solidFill>
                  <a:schemeClr val="tx1"/>
                </a:solidFill>
                <a:effectLst/>
                <a:latin typeface="+mn-lt"/>
                <a:ea typeface="+mn-ea"/>
                <a:cs typeface="+mn-cs"/>
              </a:rPr>
              <a:t>И.Адизеса</a:t>
            </a:r>
            <a:r>
              <a:rPr lang="ru-RU" sz="1200" i="1" kern="1200" dirty="0" smtClean="0">
                <a:solidFill>
                  <a:schemeClr val="tx1"/>
                </a:solidFill>
                <a:effectLst/>
                <a:latin typeface="+mn-lt"/>
                <a:ea typeface="+mn-ea"/>
                <a:cs typeface="+mn-cs"/>
              </a:rPr>
              <a:t> описывающая изменение жизненных циклов через изменение четырёх управленческих ролей и их комбинаций </a:t>
            </a:r>
            <a:r>
              <a:rPr lang="en-US" sz="1200" i="1" kern="1200" dirty="0" smtClean="0">
                <a:solidFill>
                  <a:schemeClr val="tx1"/>
                </a:solidFill>
                <a:effectLst/>
                <a:latin typeface="+mn-lt"/>
                <a:ea typeface="+mn-ea"/>
                <a:cs typeface="+mn-cs"/>
              </a:rPr>
              <a:t>PAEI</a:t>
            </a:r>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«Организации должны исполнять все четыре роли для того, чтобы быть результативными и эффективными в краткосрочной и долгосрочной перспективе. Так как эти четыре роли несовместимы, то они должны осваиваться в заранее установленной последовательности, обеспечивающей наименьшее сопротивление этому процессу и его правильную синхронизацию. Организации осваивают и </a:t>
            </a:r>
            <a:r>
              <a:rPr lang="ru-RU" sz="1200" i="1" kern="1200" dirty="0" err="1" smtClean="0">
                <a:solidFill>
                  <a:schemeClr val="tx1"/>
                </a:solidFill>
                <a:effectLst/>
                <a:latin typeface="+mn-lt"/>
                <a:ea typeface="+mn-ea"/>
                <a:cs typeface="+mn-cs"/>
              </a:rPr>
              <a:t>институционализируют</a:t>
            </a:r>
            <a:r>
              <a:rPr lang="ru-RU" sz="1200" i="1" kern="1200" dirty="0" smtClean="0">
                <a:solidFill>
                  <a:schemeClr val="tx1"/>
                </a:solidFill>
                <a:effectLst/>
                <a:latin typeface="+mn-lt"/>
                <a:ea typeface="+mn-ea"/>
                <a:cs typeface="+mn-cs"/>
              </a:rPr>
              <a:t> новые роли в процессе решения своих проблем. Главным образом эти проблемы вызваны отсутствием или неразвитостью одной или нескольких управленческих ролей и трудностями их синхронизации. В процессе решения конкретной проблемы организация развивает и </a:t>
            </a:r>
            <a:r>
              <a:rPr lang="ru-RU" sz="1200" i="1" kern="1200" dirty="0" err="1" smtClean="0">
                <a:solidFill>
                  <a:schemeClr val="tx1"/>
                </a:solidFill>
                <a:effectLst/>
                <a:latin typeface="+mn-lt"/>
                <a:ea typeface="+mn-ea"/>
                <a:cs typeface="+mn-cs"/>
              </a:rPr>
              <a:t>институционализирует</a:t>
            </a:r>
            <a:r>
              <a:rPr lang="ru-RU" sz="1200" i="1" kern="1200" dirty="0" smtClean="0">
                <a:solidFill>
                  <a:schemeClr val="tx1"/>
                </a:solidFill>
                <a:effectLst/>
                <a:latin typeface="+mn-lt"/>
                <a:ea typeface="+mn-ea"/>
                <a:cs typeface="+mn-cs"/>
              </a:rPr>
              <a:t> новую роль в своем сознании.</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Если организация не может освоить новую роль или справиться с несовместимостью осуществляемых ролей, то она «застревает» в своем развитии. При этом организация регулярно демонстрирует проявления данного дефекта. Хотя отсутствие роли или трудность ее интеграции может показаться набором разных проблем, все эти проблемы имеют сходную природу. Организация функционирует как сломанный проигрыватель, и ее проблемы перестают быть нормальными. В таких случаях организации обычно регрессируют к исполнению предыдущей роли. Будучи неспособными двигаться вперед, они отступают назад на знакомую им территорию. Если во внешней среде происходят значительные изменения, то отсутствие некоторых ролей может породить проблемы патологического характера, которые станут угрожать существованию организации.</a:t>
            </a:r>
            <a:r>
              <a:rPr lang="it-IT" sz="1200" i="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Недостаток модели жизненного цикла компании от </a:t>
            </a:r>
            <a:r>
              <a:rPr lang="ru-RU" sz="1200" i="1" kern="1200" dirty="0" err="1" smtClean="0">
                <a:solidFill>
                  <a:schemeClr val="tx1"/>
                </a:solidFill>
                <a:effectLst/>
                <a:latin typeface="+mn-lt"/>
                <a:ea typeface="+mn-ea"/>
                <a:cs typeface="+mn-cs"/>
              </a:rPr>
              <a:t>Адизеса</a:t>
            </a:r>
            <a:r>
              <a:rPr lang="ru-RU" sz="1200" i="1" kern="1200" dirty="0" smtClean="0">
                <a:solidFill>
                  <a:schemeClr val="tx1"/>
                </a:solidFill>
                <a:effectLst/>
                <a:latin typeface="+mn-lt"/>
                <a:ea typeface="+mn-ea"/>
                <a:cs typeface="+mn-cs"/>
              </a:rPr>
              <a:t> заключается в том, что он использует управленческие роли в "стерильной" компании рассматривая исключительно с  </a:t>
            </a:r>
            <a:r>
              <a:rPr lang="ru-RU" sz="1200" i="1" kern="1200" dirty="0" err="1" smtClean="0">
                <a:solidFill>
                  <a:schemeClr val="tx1"/>
                </a:solidFill>
                <a:effectLst/>
                <a:latin typeface="+mn-lt"/>
                <a:ea typeface="+mn-ea"/>
                <a:cs typeface="+mn-cs"/>
              </a:rPr>
              <a:t>менеджеральной</a:t>
            </a:r>
            <a:r>
              <a:rPr lang="ru-RU" sz="1200" i="1" kern="1200" dirty="0" smtClean="0">
                <a:solidFill>
                  <a:schemeClr val="tx1"/>
                </a:solidFill>
                <a:effectLst/>
                <a:latin typeface="+mn-lt"/>
                <a:ea typeface="+mn-ea"/>
                <a:cs typeface="+mn-cs"/>
              </a:rPr>
              <a:t> позиции. В жизни характер компании является точной копией характера контролирующего собственника  до того момента пока предприниматель сам не отойдёт от непосредственного руководства бизнесом. При этом </a:t>
            </a:r>
            <a:r>
              <a:rPr lang="ru-RU" sz="1200" i="1" kern="1200" dirty="0" err="1" smtClean="0">
                <a:solidFill>
                  <a:schemeClr val="tx1"/>
                </a:solidFill>
                <a:effectLst/>
                <a:latin typeface="+mn-lt"/>
                <a:ea typeface="+mn-ea"/>
                <a:cs typeface="+mn-cs"/>
              </a:rPr>
              <a:t>Адизес</a:t>
            </a:r>
            <a:r>
              <a:rPr lang="ru-RU" sz="1200" i="1" kern="1200" dirty="0" smtClean="0">
                <a:solidFill>
                  <a:schemeClr val="tx1"/>
                </a:solidFill>
                <a:effectLst/>
                <a:latin typeface="+mn-lt"/>
                <a:ea typeface="+mn-ea"/>
                <a:cs typeface="+mn-cs"/>
              </a:rPr>
              <a:t> согласен с тем, что главной для развития бизнеса является предпринимательская функция Е. «В первом издании этой книги я утверждал, что сначала необходимо осваивать роль Е. Это согласуется с тем, что мы знаем из экономической теории (Йозеф </a:t>
            </a:r>
            <a:r>
              <a:rPr lang="ru-RU" sz="1200" i="1" kern="1200" dirty="0" err="1" smtClean="0">
                <a:solidFill>
                  <a:schemeClr val="tx1"/>
                </a:solidFill>
                <a:effectLst/>
                <a:latin typeface="+mn-lt"/>
                <a:ea typeface="+mn-ea"/>
                <a:cs typeface="+mn-cs"/>
              </a:rPr>
              <a:t>Алоиз</a:t>
            </a:r>
            <a:r>
              <a:rPr lang="ru-RU" sz="1200" i="1" kern="1200" dirty="0" smtClean="0">
                <a:solidFill>
                  <a:schemeClr val="tx1"/>
                </a:solidFill>
                <a:effectLst/>
                <a:latin typeface="+mn-lt"/>
                <a:ea typeface="+mn-ea"/>
                <a:cs typeface="+mn-cs"/>
              </a:rPr>
              <a:t> Шумпетер)1 и даже из психологии (Дэвид </a:t>
            </a:r>
            <a:r>
              <a:rPr lang="ru-RU" sz="1200" i="1" kern="1200" dirty="0" err="1" smtClean="0">
                <a:solidFill>
                  <a:schemeClr val="tx1"/>
                </a:solidFill>
                <a:effectLst/>
                <a:latin typeface="+mn-lt"/>
                <a:ea typeface="+mn-ea"/>
                <a:cs typeface="+mn-cs"/>
              </a:rPr>
              <a:t>Макклелланд</a:t>
            </a:r>
            <a:r>
              <a:rPr lang="ru-RU" sz="1200" i="1" kern="1200" dirty="0" smtClean="0">
                <a:solidFill>
                  <a:schemeClr val="tx1"/>
                </a:solidFill>
                <a:effectLst/>
                <a:latin typeface="+mn-lt"/>
                <a:ea typeface="+mn-ea"/>
                <a:cs typeface="+mn-cs"/>
              </a:rPr>
              <a:t>)2: дух предпринимательства стимулирует экономический рост.</a:t>
            </a:r>
            <a:r>
              <a:rPr lang="it-IT" sz="1200" i="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Однако такой ролевой подход игнорирует многообразие и индивидуальность предпринимательских характеров. Поэтому мы считаем, что анализируя жизненный цикл компании необходимо исходить из того, что развивая свой бизнес предприниматель меняет не </a:t>
            </a:r>
            <a:r>
              <a:rPr lang="ru-RU" sz="1200" i="1" kern="1200" dirty="0" err="1" smtClean="0">
                <a:solidFill>
                  <a:schemeClr val="tx1"/>
                </a:solidFill>
                <a:effectLst/>
                <a:latin typeface="+mn-lt"/>
                <a:ea typeface="+mn-ea"/>
                <a:cs typeface="+mn-cs"/>
              </a:rPr>
              <a:t>менят</a:t>
            </a:r>
            <a:r>
              <a:rPr lang="ru-RU" sz="1200" i="1" kern="1200" dirty="0" smtClean="0">
                <a:solidFill>
                  <a:schemeClr val="tx1"/>
                </a:solidFill>
                <a:effectLst/>
                <a:latin typeface="+mn-lt"/>
                <a:ea typeface="+mn-ea"/>
                <a:cs typeface="+mn-cs"/>
              </a:rPr>
              <a:t> свой предпринимательский код, но динамически меняется его предпринимательский статус вместе с ростом компании и ростом его благосостояния и его собственным взрослением. Согласившись с </a:t>
            </a:r>
            <a:r>
              <a:rPr lang="ru-RU" sz="1200" i="1" kern="1200" dirty="0" err="1" smtClean="0">
                <a:solidFill>
                  <a:schemeClr val="tx1"/>
                </a:solidFill>
                <a:effectLst/>
                <a:latin typeface="+mn-lt"/>
                <a:ea typeface="+mn-ea"/>
                <a:cs typeface="+mn-cs"/>
              </a:rPr>
              <a:t>Адизесом</a:t>
            </a:r>
            <a:r>
              <a:rPr lang="ru-RU" sz="1200" i="1" kern="1200" dirty="0" smtClean="0">
                <a:solidFill>
                  <a:schemeClr val="tx1"/>
                </a:solidFill>
                <a:effectLst/>
                <a:latin typeface="+mn-lt"/>
                <a:ea typeface="+mn-ea"/>
                <a:cs typeface="+mn-cs"/>
              </a:rPr>
              <a:t> в оценке важности организационных ролей на разных циклах жизни компании мы дополним её собственным анализом предпринимательского кода и его связи с бизнес-моделью компании. Во-первых, это идея и бизнес-модель т.е. как зарабатывать деньги, а во-вторых как создать правильную </a:t>
            </a:r>
            <a:r>
              <a:rPr lang="ru-RU" sz="1200" i="1" kern="1200" dirty="0" err="1" smtClean="0">
                <a:solidFill>
                  <a:schemeClr val="tx1"/>
                </a:solidFill>
                <a:effectLst/>
                <a:latin typeface="+mn-lt"/>
                <a:ea typeface="+mn-ea"/>
                <a:cs typeface="+mn-cs"/>
              </a:rPr>
              <a:t>оргструктуру</a:t>
            </a:r>
            <a:r>
              <a:rPr lang="ru-RU" sz="1200" i="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38</a:t>
            </a:fld>
            <a:endParaRPr lang="ru-RU"/>
          </a:p>
        </p:txBody>
      </p:sp>
    </p:spTree>
    <p:extLst>
      <p:ext uri="{BB962C8B-B14F-4D97-AF65-F5344CB8AC3E}">
        <p14:creationId xmlns:p14="http://schemas.microsoft.com/office/powerpoint/2010/main" val="9970734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spcAft>
                <a:spcPts val="0"/>
              </a:spcAft>
            </a:pPr>
            <a:r>
              <a:rPr lang="ru-RU" sz="1200" i="1" dirty="0" smtClean="0">
                <a:solidFill>
                  <a:srgbClr val="000000"/>
                </a:solidFill>
                <a:effectLst/>
                <a:latin typeface="Helvetica"/>
                <a:ea typeface="Arial Unicode MS"/>
                <a:cs typeface="Arial Unicode MS"/>
              </a:rPr>
              <a:t>Альберт Эйнштейн: "Все мы гении. Но если вы будете. Судить рыбу по её способности взбираться на дерево, она проживет всю жизнь считая себя дурой. </a:t>
            </a:r>
            <a:endParaRPr lang="ru-RU" sz="1200" dirty="0" smtClean="0">
              <a:solidFill>
                <a:srgbClr val="000000"/>
              </a:solidFill>
              <a:effectLst/>
              <a:latin typeface="Helvetica"/>
              <a:ea typeface="Arial Unicode MS"/>
              <a:cs typeface="Arial Unicode MS"/>
            </a:endParaRPr>
          </a:p>
          <a:p>
            <a:pPr algn="r">
              <a:spcAft>
                <a:spcPts val="0"/>
              </a:spcAft>
            </a:pPr>
            <a:r>
              <a:rPr lang="ru-RU" sz="1200" i="1" dirty="0" smtClean="0">
                <a:solidFill>
                  <a:srgbClr val="000000"/>
                </a:solidFill>
                <a:effectLst/>
                <a:latin typeface="Helvetica"/>
                <a:ea typeface="Arial Unicode MS"/>
                <a:cs typeface="Arial Unicode MS"/>
              </a:rPr>
              <a:t> </a:t>
            </a:r>
            <a:endParaRPr lang="ru-RU" sz="1200" dirty="0" smtClean="0">
              <a:solidFill>
                <a:srgbClr val="000000"/>
              </a:solidFill>
              <a:effectLst/>
              <a:latin typeface="Helvetica"/>
              <a:ea typeface="Arial Unicode MS"/>
              <a:cs typeface="Arial Unicode M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40</a:t>
            </a:fld>
            <a:endParaRPr lang="ru-RU"/>
          </a:p>
        </p:txBody>
      </p:sp>
    </p:spTree>
    <p:extLst>
      <p:ext uri="{BB962C8B-B14F-4D97-AF65-F5344CB8AC3E}">
        <p14:creationId xmlns:p14="http://schemas.microsoft.com/office/powerpoint/2010/main" val="3181831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en-US" sz="1200" kern="1200" dirty="0" smtClean="0">
                <a:solidFill>
                  <a:schemeClr val="tx1"/>
                </a:solidFill>
                <a:effectLst/>
                <a:latin typeface="+mn-lt"/>
                <a:ea typeface="+mn-ea"/>
                <a:cs typeface="+mn-cs"/>
              </a:rPr>
              <a:t>Four years ago, we started to wonder, what would shopping look like if you could walk into a store, grab what you want, and just go? What if we could weave the most advanced machine learning, computer vision and AI into the very fabric of a store, so you never have to wait in line? No lines, no checkouts, no registers. … Use the Amazon Go app to enter, then put away your phone and start shopping.</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Take whatever you like. Anything you pick up is automatically added to your virtual cart. If you change your mind about that cupcake, just put it back. Our technology will update your virtual cart automatically.</a:t>
            </a:r>
            <a:endParaRPr lang="ru-RU"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So how does it work? We used computer vision, deep learning algorithms and sensor fusion, much like you’d find in self-driving cars. We call it “Just Walk Out” technology. Once you’ve got everything you want, you can just go. When you leave, our “Just Walk Out” technology adds up your virtual cart and charges your Amazon account. </a:t>
            </a:r>
            <a:r>
              <a:rPr lang="ru-RU" sz="1200" kern="1200" dirty="0" err="1" smtClean="0">
                <a:solidFill>
                  <a:schemeClr val="tx1"/>
                </a:solidFill>
                <a:effectLst/>
                <a:latin typeface="+mn-lt"/>
                <a:ea typeface="+mn-ea"/>
                <a:cs typeface="+mn-cs"/>
              </a:rPr>
              <a:t>Your</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receipt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is</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sent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straight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to</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the</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app</a:t>
            </a:r>
            <a:r>
              <a:rPr lang="ru-RU" sz="1200" kern="1200" dirty="0" smtClean="0">
                <a:solidFill>
                  <a:schemeClr val="tx1"/>
                </a:solidFill>
                <a:effectLst/>
                <a:latin typeface="+mn-lt"/>
                <a:ea typeface="+mn-ea"/>
                <a:cs typeface="+mn-cs"/>
              </a:rPr>
              <a:t>.</a:t>
            </a:r>
          </a:p>
          <a:p>
            <a:r>
              <a:rPr lang="ru-RU" sz="1200" kern="1200" dirty="0" smtClean="0">
                <a:solidFill>
                  <a:schemeClr val="tx1"/>
                </a:solidFill>
                <a:effectLst/>
                <a:latin typeface="+mn-lt"/>
                <a:ea typeface="+mn-ea"/>
                <a:cs typeface="+mn-cs"/>
              </a:rPr>
              <a:t> </a:t>
            </a:r>
          </a:p>
          <a:p>
            <a:r>
              <a:rPr lang="ru-RU" sz="1200" b="1" kern="1200" dirty="0" smtClean="0">
                <a:solidFill>
                  <a:schemeClr val="tx1"/>
                </a:solidFill>
                <a:effectLst/>
                <a:latin typeface="+mn-lt"/>
                <a:ea typeface="+mn-ea"/>
                <a:cs typeface="+mn-cs"/>
              </a:rPr>
              <a:t>4 года назад мы задали себе вопрос: что если появится магазин, где покупатели могут просто брать всё, что им нужно и уходить? Что если мы сможем интегрировать самые передовые технологии компьютерного зрения, машинного обучения и искусственного интеллекта в структуру магазина, чтобы в нём не было очередей? Без очередей, без касс. </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Добро пожаловать в </a:t>
            </a:r>
            <a:r>
              <a:rPr lang="en-US" sz="1200" b="1" kern="1200" dirty="0" smtClean="0">
                <a:solidFill>
                  <a:schemeClr val="tx1"/>
                </a:solidFill>
                <a:effectLst/>
                <a:latin typeface="+mn-lt"/>
                <a:ea typeface="+mn-ea"/>
                <a:cs typeface="+mn-cs"/>
              </a:rPr>
              <a:t>Amazon Go</a:t>
            </a:r>
            <a:r>
              <a:rPr lang="ru-RU" sz="1200" b="1"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Просто заходите в приложение </a:t>
            </a:r>
            <a:r>
              <a:rPr lang="en-US" sz="1200" b="1" kern="1200" dirty="0" smtClean="0">
                <a:solidFill>
                  <a:schemeClr val="tx1"/>
                </a:solidFill>
                <a:effectLst/>
                <a:latin typeface="+mn-lt"/>
                <a:ea typeface="+mn-ea"/>
                <a:cs typeface="+mn-cs"/>
              </a:rPr>
              <a:t>Amazon Go</a:t>
            </a:r>
            <a:r>
              <a:rPr lang="ru-RU" sz="1200" b="1" kern="1200" dirty="0" smtClean="0">
                <a:solidFill>
                  <a:schemeClr val="tx1"/>
                </a:solidFill>
                <a:effectLst/>
                <a:latin typeface="+mn-lt"/>
                <a:ea typeface="+mn-ea"/>
                <a:cs typeface="+mn-cs"/>
              </a:rPr>
              <a:t>, кладёте телефон в карман и делаете покупки. Это на самом деле так просто.</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Берёте всё, что хотите. Все выбранные Вами продукты автоматически попадают в виртуальную корзину. Если Вы раздумаете брать продукт, просто верните его на полку. Наша технология автоматически обновит Вашу виртуальную картину.</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Как это работает? Мы использовали машинное зрение, алгоритмы глубокого обучения и сочетание различных датчиков, как у современных беспилотных автомобилей. Мы называем эту технологию «</a:t>
            </a:r>
            <a:r>
              <a:rPr lang="ru-RU" sz="1200" b="1" kern="1200" dirty="0" err="1" smtClean="0">
                <a:solidFill>
                  <a:schemeClr val="tx1"/>
                </a:solidFill>
                <a:effectLst/>
                <a:latin typeface="+mn-lt"/>
                <a:ea typeface="+mn-ea"/>
                <a:cs typeface="+mn-cs"/>
              </a:rPr>
              <a:t>Just</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Walk</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Out</a:t>
            </a:r>
            <a:r>
              <a:rPr lang="ru-RU" sz="1200" b="1" kern="1200" dirty="0" smtClean="0">
                <a:solidFill>
                  <a:schemeClr val="tx1"/>
                </a:solidFill>
                <a:effectLst/>
                <a:latin typeface="+mn-lt"/>
                <a:ea typeface="+mn-ea"/>
                <a:cs typeface="+mn-cs"/>
              </a:rPr>
              <a:t>». Как только вы взяли все необходимые продукты, вы можете просто выйти с ними из магазина.</a:t>
            </a:r>
            <a:endParaRPr lang="ru-RU" sz="1200" kern="1200" dirty="0" smtClean="0">
              <a:solidFill>
                <a:schemeClr val="tx1"/>
              </a:solidFill>
              <a:effectLst/>
              <a:latin typeface="+mn-lt"/>
              <a:ea typeface="+mn-ea"/>
              <a:cs typeface="+mn-cs"/>
            </a:endParaRPr>
          </a:p>
          <a:p>
            <a:r>
              <a:rPr lang="ru-RU" sz="1200" b="1" kern="1200" dirty="0" smtClean="0">
                <a:solidFill>
                  <a:schemeClr val="tx1"/>
                </a:solidFill>
                <a:effectLst/>
                <a:latin typeface="+mn-lt"/>
                <a:ea typeface="+mn-ea"/>
                <a:cs typeface="+mn-cs"/>
              </a:rPr>
              <a:t>При выходе из магазина наша технология “</a:t>
            </a:r>
            <a:r>
              <a:rPr lang="ru-RU" sz="1200" b="1" kern="1200" dirty="0" err="1" smtClean="0">
                <a:solidFill>
                  <a:schemeClr val="tx1"/>
                </a:solidFill>
                <a:effectLst/>
                <a:latin typeface="+mn-lt"/>
                <a:ea typeface="+mn-ea"/>
                <a:cs typeface="+mn-cs"/>
              </a:rPr>
              <a:t>Just</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Walk</a:t>
            </a:r>
            <a:r>
              <a:rPr lang="ru-RU" sz="1200" b="1" kern="1200" dirty="0" smtClean="0">
                <a:solidFill>
                  <a:schemeClr val="tx1"/>
                </a:solidFill>
                <a:effectLst/>
                <a:latin typeface="+mn-lt"/>
                <a:ea typeface="+mn-ea"/>
                <a:cs typeface="+mn-cs"/>
              </a:rPr>
              <a:t> </a:t>
            </a:r>
            <a:r>
              <a:rPr lang="ru-RU" sz="1200" b="1" kern="1200" dirty="0" err="1" smtClean="0">
                <a:solidFill>
                  <a:schemeClr val="tx1"/>
                </a:solidFill>
                <a:effectLst/>
                <a:latin typeface="+mn-lt"/>
                <a:ea typeface="+mn-ea"/>
                <a:cs typeface="+mn-cs"/>
              </a:rPr>
              <a:t>Out</a:t>
            </a:r>
            <a:r>
              <a:rPr lang="ru-RU" sz="1200" b="1" kern="1200" dirty="0" smtClean="0">
                <a:solidFill>
                  <a:schemeClr val="tx1"/>
                </a:solidFill>
                <a:effectLst/>
                <a:latin typeface="+mn-lt"/>
                <a:ea typeface="+mn-ea"/>
                <a:cs typeface="+mn-cs"/>
              </a:rPr>
              <a:t>” автоматически обновляет Вашу виртуальную корзину и списывает деньги с Вашей учётной записи. Покупатель получает чек непосредственно в приложении. И Вы можете дальше заняться своими делами.</a:t>
            </a:r>
            <a:endParaRPr lang="ru-RU"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Amazon Go</a:t>
            </a:r>
            <a:r>
              <a:rPr lang="ru-RU" sz="1200" b="1" kern="1200" dirty="0" smtClean="0">
                <a:solidFill>
                  <a:schemeClr val="tx1"/>
                </a:solidFill>
                <a:effectLst/>
                <a:latin typeface="+mn-lt"/>
                <a:ea typeface="+mn-ea"/>
                <a:cs typeface="+mn-cs"/>
              </a:rPr>
              <a:t>. Никаких очередей, никаких касс. Серьёзно, никаких. </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41</a:t>
            </a:fld>
            <a:endParaRPr lang="ru-RU" dirty="0"/>
          </a:p>
        </p:txBody>
      </p:sp>
    </p:spTree>
    <p:extLst>
      <p:ext uri="{BB962C8B-B14F-4D97-AF65-F5344CB8AC3E}">
        <p14:creationId xmlns:p14="http://schemas.microsoft.com/office/powerpoint/2010/main" val="876387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Код Предпринимателя помогает правильно оценить свои способности в рамках новой рыночной парадигмы.  Анализируя себя как предпринимателя целесообразно понять, сто нужно от собственника в вашем деле и что для вас сложно. Вместе многое становится возможным для партнеров. Это синергия предпринимательского вещества. </a:t>
            </a:r>
          </a:p>
          <a:p>
            <a:endParaRPr lang="ru-RU" dirty="0" smtClean="0"/>
          </a:p>
          <a:p>
            <a:r>
              <a:rPr lang="ru-RU" dirty="0" smtClean="0"/>
              <a:t>Собственник на ранних этапах своего ЖЦ является одновременно и менеджером и обязан  понимать PAEI код менеджера от </a:t>
            </a:r>
            <a:r>
              <a:rPr lang="ru-RU" dirty="0" err="1" smtClean="0"/>
              <a:t>Адизеса</a:t>
            </a:r>
            <a:r>
              <a:rPr lang="ru-RU" dirty="0" smtClean="0"/>
              <a:t> и хорошо понимать на каком этапе развития находится  его организация.</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44</a:t>
            </a:fld>
            <a:endParaRPr lang="ru-RU"/>
          </a:p>
        </p:txBody>
      </p:sp>
    </p:spTree>
    <p:extLst>
      <p:ext uri="{BB962C8B-B14F-4D97-AF65-F5344CB8AC3E}">
        <p14:creationId xmlns:p14="http://schemas.microsoft.com/office/powerpoint/2010/main" val="911135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1) О чем этот мастер-класс?</a:t>
            </a:r>
          </a:p>
          <a:p>
            <a:r>
              <a:rPr lang="ru-RU" dirty="0" smtClean="0"/>
              <a:t>2. Предпринимателями рождаются?</a:t>
            </a:r>
          </a:p>
          <a:p>
            <a:r>
              <a:rPr lang="ru-RU" dirty="0" smtClean="0"/>
              <a:t>3. Кто я?</a:t>
            </a:r>
          </a:p>
          <a:p>
            <a:r>
              <a:rPr lang="ru-RU" dirty="0" smtClean="0"/>
              <a:t>4. Предпринимателями рождаются? </a:t>
            </a:r>
          </a:p>
          <a:p>
            <a:r>
              <a:rPr lang="ru-RU" dirty="0" smtClean="0"/>
              <a:t>5. Когда становятся предпринимателем?</a:t>
            </a:r>
          </a:p>
          <a:p>
            <a:r>
              <a:rPr lang="ru-RU" dirty="0" smtClean="0"/>
              <a:t>6. С чего начать?</a:t>
            </a:r>
          </a:p>
          <a:p>
            <a:r>
              <a:rPr lang="ru-RU" dirty="0" smtClean="0"/>
              <a:t>7. Где найти ресурсы?</a:t>
            </a:r>
          </a:p>
          <a:p>
            <a:r>
              <a:rPr lang="ru-RU" dirty="0" smtClean="0"/>
              <a:t>8. Что мотивирует предпринимателя?</a:t>
            </a:r>
          </a:p>
          <a:p>
            <a:r>
              <a:rPr lang="ru-RU" dirty="0" smtClean="0"/>
              <a:t>9. Пирамида Предпринимателей</a:t>
            </a:r>
          </a:p>
          <a:p>
            <a:r>
              <a:rPr lang="ru-RU" dirty="0" smtClean="0"/>
              <a:t>10. Факторный анализ бизнес-персон </a:t>
            </a:r>
          </a:p>
          <a:p>
            <a:r>
              <a:rPr lang="ru-RU" dirty="0" smtClean="0"/>
              <a:t>11. Модель жизненного цикла и аттракторы</a:t>
            </a:r>
          </a:p>
          <a:p>
            <a:r>
              <a:rPr lang="ru-RU" dirty="0" smtClean="0"/>
              <a:t>12. Как учиться предпринимательству?</a:t>
            </a:r>
          </a:p>
          <a:p>
            <a:r>
              <a:rPr lang="ru-RU" dirty="0" smtClean="0"/>
              <a:t>13. Книги</a:t>
            </a:r>
          </a:p>
          <a:p>
            <a:r>
              <a:rPr lang="ru-RU" dirty="0" smtClean="0"/>
              <a:t>14. Фильмы</a:t>
            </a:r>
          </a:p>
          <a:p>
            <a:r>
              <a:rPr lang="ru-RU" dirty="0" smtClean="0"/>
              <a:t>15. Формула успеха предпринимателя 4*4</a:t>
            </a:r>
          </a:p>
          <a:p>
            <a:r>
              <a:rPr lang="ru-RU" dirty="0" smtClean="0"/>
              <a:t>16. Код предпринимателя</a:t>
            </a:r>
          </a:p>
          <a:p>
            <a:r>
              <a:rPr lang="ru-RU" dirty="0" smtClean="0"/>
              <a:t>17. Инновации vs easy money 2017?</a:t>
            </a:r>
          </a:p>
          <a:p>
            <a:r>
              <a:rPr lang="ru-RU" dirty="0" smtClean="0"/>
              <a:t>18. Партнёрство</a:t>
            </a:r>
          </a:p>
          <a:p>
            <a:r>
              <a:rPr lang="ru-RU" dirty="0" smtClean="0"/>
              <a:t>19. Зачем России нужны новые  предприниматели?</a:t>
            </a:r>
          </a:p>
          <a:p>
            <a:r>
              <a:rPr lang="ru-RU" dirty="0" smtClean="0"/>
              <a:t>20. Win-Win!</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2</a:t>
            </a:fld>
            <a:endParaRPr lang="ru-RU" dirty="0"/>
          </a:p>
        </p:txBody>
      </p:sp>
    </p:spTree>
    <p:extLst>
      <p:ext uri="{BB962C8B-B14F-4D97-AF65-F5344CB8AC3E}">
        <p14:creationId xmlns:p14="http://schemas.microsoft.com/office/powerpoint/2010/main" val="34598540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spcAft>
                <a:spcPts val="0"/>
              </a:spcAft>
            </a:pPr>
            <a:r>
              <a:rPr lang="ru-RU" sz="1200" i="1" dirty="0" smtClean="0">
                <a:solidFill>
                  <a:srgbClr val="000000"/>
                </a:solidFill>
                <a:effectLst/>
                <a:latin typeface="Helvetica"/>
                <a:ea typeface="Arial Unicode MS"/>
                <a:cs typeface="Arial Unicode MS"/>
              </a:rPr>
              <a:t>Герои и мещане, пчёлы и саранча.</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Конец эры углеводородов и сырьевое проклятие</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Четвёртая промышленная революция</a:t>
            </a:r>
            <a:endParaRPr lang="ru-RU" sz="1200" dirty="0" smtClean="0">
              <a:solidFill>
                <a:srgbClr val="000000"/>
              </a:solidFill>
              <a:effectLst/>
              <a:latin typeface="Helvetica"/>
              <a:ea typeface="Arial Unicode MS"/>
              <a:cs typeface="Arial Unicode MS"/>
            </a:endParaRPr>
          </a:p>
          <a:p>
            <a:pPr algn="l"/>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46</a:t>
            </a:fld>
            <a:endParaRPr lang="ru-RU"/>
          </a:p>
        </p:txBody>
      </p:sp>
    </p:spTree>
    <p:extLst>
      <p:ext uri="{BB962C8B-B14F-4D97-AF65-F5344CB8AC3E}">
        <p14:creationId xmlns:p14="http://schemas.microsoft.com/office/powerpoint/2010/main" val="1601802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Старение предпринимателей в России и области</a:t>
            </a:r>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49</a:t>
            </a:fld>
            <a:endParaRPr lang="ru-RU"/>
          </a:p>
        </p:txBody>
      </p:sp>
    </p:spTree>
    <p:extLst>
      <p:ext uri="{BB962C8B-B14F-4D97-AF65-F5344CB8AC3E}">
        <p14:creationId xmlns:p14="http://schemas.microsoft.com/office/powerpoint/2010/main" val="3909563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l">
              <a:spcAft>
                <a:spcPts val="0"/>
              </a:spcAft>
            </a:pPr>
            <a:r>
              <a:rPr lang="ru-RU" sz="1200" i="1" dirty="0" smtClean="0">
                <a:solidFill>
                  <a:srgbClr val="000000"/>
                </a:solidFill>
                <a:effectLst/>
                <a:latin typeface="Helvetica"/>
                <a:ea typeface="Arial Unicode MS"/>
                <a:cs typeface="Arial Unicode MS"/>
              </a:rPr>
              <a:t>Многогранное искусство управления</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Можно сказать, что бизнесмен - художник в широком смысле слова. Управление бизнесом - это искусство, причём такое, где объединяется много разных видов искусств. Художник берет чистый холст и создаёт картину. Если она удаётся, её выделяют среди других, она может стать шедевром на все времена. Художник пишет на чистом холсте что-то ценное. Предприниматель делает примерно то же самое с помощью управления. ...</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Никогда не следует оценивать качество управления лишь размером полученной прибыли или эффективностью осуществляемых вами операций. Оно должно начинаться с размышлений о том, что есть жизнь и что значит быть человеком. Предприниматель должен представать в глазах потребителя великодушным, непритязательным, благодарным и настроенным на продолжительные деловые отношения. Но в глубине души преуспевающего бизнесмена кроется высокое мнение о себе как о мастере многих искусств и ремёсел. Такой самооценки не достичь без чрезвычайно тяжелых трудов и кропотливых исканий, но именно она отмечает истинного управленца.</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&gt;Философия менеджмента, </a:t>
            </a:r>
            <a:r>
              <a:rPr lang="ru-RU" sz="1200" i="1" dirty="0" err="1" smtClean="0">
                <a:solidFill>
                  <a:srgbClr val="000000"/>
                </a:solidFill>
                <a:effectLst/>
                <a:latin typeface="Helvetica"/>
                <a:ea typeface="Arial Unicode MS"/>
                <a:cs typeface="Arial Unicode MS"/>
              </a:rPr>
              <a:t>Коносуке</a:t>
            </a:r>
            <a:r>
              <a:rPr lang="ru-RU" sz="1200" i="1" dirty="0" smtClean="0">
                <a:solidFill>
                  <a:srgbClr val="000000"/>
                </a:solidFill>
                <a:effectLst/>
                <a:latin typeface="Helvetica"/>
                <a:ea typeface="Arial Unicode MS"/>
                <a:cs typeface="Arial Unicode MS"/>
              </a:rPr>
              <a:t> </a:t>
            </a:r>
            <a:r>
              <a:rPr lang="ru-RU" sz="1200" i="1" dirty="0" err="1" smtClean="0">
                <a:solidFill>
                  <a:srgbClr val="000000"/>
                </a:solidFill>
                <a:effectLst/>
                <a:latin typeface="Helvetica"/>
                <a:ea typeface="Arial Unicode MS"/>
                <a:cs typeface="Arial Unicode MS"/>
              </a:rPr>
              <a:t>Мацусита</a:t>
            </a:r>
            <a:r>
              <a:rPr lang="ru-RU" sz="1200" i="1" dirty="0" smtClean="0">
                <a:solidFill>
                  <a:srgbClr val="000000"/>
                </a:solidFill>
                <a:effectLst/>
                <a:latin typeface="Helvetica"/>
                <a:ea typeface="Arial Unicode MS"/>
                <a:cs typeface="Arial Unicode MS"/>
              </a:rPr>
              <a:t> (</a:t>
            </a:r>
            <a:r>
              <a:rPr lang="ru-RU" sz="1200" i="1" dirty="0" err="1" smtClean="0">
                <a:solidFill>
                  <a:srgbClr val="000000"/>
                </a:solidFill>
                <a:effectLst/>
                <a:latin typeface="Helvetica"/>
                <a:ea typeface="Arial Unicode MS"/>
                <a:cs typeface="Arial Unicode MS"/>
              </a:rPr>
              <a:t>Panasonic</a:t>
            </a:r>
            <a:r>
              <a:rPr lang="ru-RU" sz="1200" i="1" dirty="0" smtClean="0">
                <a:solidFill>
                  <a:srgbClr val="000000"/>
                </a:solidFill>
                <a:effectLst/>
                <a:latin typeface="Helvetica"/>
                <a:ea typeface="Arial Unicode MS"/>
                <a:cs typeface="Arial Unicode MS"/>
              </a:rPr>
              <a:t>)</a:t>
            </a:r>
            <a:endParaRPr lang="ru-RU" sz="1200" dirty="0" smtClean="0">
              <a:solidFill>
                <a:srgbClr val="000000"/>
              </a:solidFill>
              <a:effectLst/>
              <a:latin typeface="Helvetica"/>
              <a:ea typeface="Arial Unicode MS"/>
              <a:cs typeface="Arial Unicode MS"/>
            </a:endParaRPr>
          </a:p>
          <a:p>
            <a:pPr algn="l">
              <a:spcAft>
                <a:spcPts val="0"/>
              </a:spcAft>
            </a:pPr>
            <a:r>
              <a:rPr lang="ru-RU" sz="1200" dirty="0" smtClean="0">
                <a:solidFill>
                  <a:srgbClr val="000000"/>
                </a:solidFill>
                <a:effectLst/>
                <a:latin typeface="Helvetica"/>
                <a:ea typeface="Arial Unicode MS"/>
                <a:cs typeface="Arial Unicode MS"/>
              </a:rPr>
              <a:t> </a:t>
            </a:r>
          </a:p>
          <a:p>
            <a:pPr algn="l">
              <a:spcAft>
                <a:spcPts val="0"/>
              </a:spcAft>
            </a:pPr>
            <a:r>
              <a:rPr lang="ru-RU" sz="1200" i="1" dirty="0" smtClean="0">
                <a:solidFill>
                  <a:srgbClr val="000000"/>
                </a:solidFill>
                <a:effectLst/>
                <a:latin typeface="Helvetica"/>
                <a:ea typeface="Arial Unicode MS"/>
                <a:cs typeface="Arial Unicode MS"/>
              </a:rPr>
              <a:t>О философии взаимной выгоды (</a:t>
            </a:r>
            <a:r>
              <a:rPr lang="ru-RU" sz="1200" i="1" dirty="0" err="1" smtClean="0">
                <a:solidFill>
                  <a:srgbClr val="000000"/>
                </a:solidFill>
                <a:effectLst/>
                <a:latin typeface="Helvetica"/>
                <a:ea typeface="Arial Unicode MS"/>
                <a:cs typeface="Arial Unicode MS"/>
              </a:rPr>
              <a:t>win-win</a:t>
            </a:r>
            <a:r>
              <a:rPr lang="ru-RU" sz="1200" i="1" dirty="0" smtClean="0">
                <a:solidFill>
                  <a:srgbClr val="000000"/>
                </a:solidFill>
                <a:effectLst/>
                <a:latin typeface="Helvetica"/>
                <a:ea typeface="Arial Unicode MS"/>
                <a:cs typeface="Arial Unicode MS"/>
              </a:rPr>
              <a:t>) написано и сказано очень много, однако в большинстве случаев это поверхностные разговоры. </a:t>
            </a:r>
            <a:r>
              <a:rPr lang="en-US" sz="1200" i="1" dirty="0" smtClean="0">
                <a:solidFill>
                  <a:srgbClr val="000000"/>
                </a:solidFill>
                <a:effectLst/>
                <a:latin typeface="Helvetica"/>
                <a:ea typeface="Arial Unicode MS"/>
                <a:cs typeface="Arial Unicode MS"/>
              </a:rPr>
              <a:t>Win</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win </a:t>
            </a:r>
            <a:r>
              <a:rPr lang="ru-RU" sz="1200" i="1" dirty="0" smtClean="0">
                <a:solidFill>
                  <a:srgbClr val="000000"/>
                </a:solidFill>
                <a:effectLst/>
                <a:latin typeface="Helvetica"/>
                <a:ea typeface="Arial Unicode MS"/>
                <a:cs typeface="Arial Unicode MS"/>
              </a:rPr>
              <a:t>— по существу философия того, как вы проживете всю жизнь. В бизнесе </a:t>
            </a:r>
            <a:r>
              <a:rPr lang="en-US" sz="1200" i="1" dirty="0" smtClean="0">
                <a:solidFill>
                  <a:srgbClr val="000000"/>
                </a:solidFill>
                <a:effectLst/>
                <a:latin typeface="Helvetica"/>
                <a:ea typeface="Arial Unicode MS"/>
                <a:cs typeface="Arial Unicode MS"/>
              </a:rPr>
              <a:t>win</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win </a:t>
            </a:r>
            <a:r>
              <a:rPr lang="ru-RU" sz="1200" i="1" dirty="0" smtClean="0">
                <a:solidFill>
                  <a:srgbClr val="000000"/>
                </a:solidFill>
                <a:effectLst/>
                <a:latin typeface="Helvetica"/>
                <a:ea typeface="Arial Unicode MS"/>
                <a:cs typeface="Arial Unicode MS"/>
              </a:rPr>
              <a:t>означает, что вы по-настоящему заинтересованы в другом человеке, что он получит от общения с вами столько же, сколько и вы, идет ли речь о продажах, приеме на работу, переговорах или стратегическом союзе.</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К сожалению, многие деловые люди стремятся из каждой ситуации выжать все до копейки. Эта тактика «партизанской войны» приводит к недостатку доверия, цинизму, сомнительной этике и постоянным волнениям на рынке. Результат — </a:t>
            </a:r>
            <a:r>
              <a:rPr lang="en-US" sz="1200" i="1" dirty="0" smtClean="0">
                <a:solidFill>
                  <a:srgbClr val="000000"/>
                </a:solidFill>
                <a:effectLst/>
                <a:latin typeface="Helvetica"/>
                <a:ea typeface="Arial Unicode MS"/>
                <a:cs typeface="Arial Unicode MS"/>
              </a:rPr>
              <a:t>win</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lose</a:t>
            </a:r>
            <a:r>
              <a:rPr lang="ru-RU" sz="1200" i="1" dirty="0" smtClean="0">
                <a:solidFill>
                  <a:srgbClr val="000000"/>
                </a:solidFill>
                <a:effectLst/>
                <a:latin typeface="Helvetica"/>
                <a:ea typeface="Arial Unicode MS"/>
                <a:cs typeface="Arial Unicode MS"/>
              </a:rPr>
              <a:t>, односторонняя выгода. Впрочем, и </a:t>
            </a:r>
            <a:r>
              <a:rPr lang="en-US" sz="1200" i="1" dirty="0" smtClean="0">
                <a:solidFill>
                  <a:srgbClr val="000000"/>
                </a:solidFill>
                <a:effectLst/>
                <a:latin typeface="Helvetica"/>
                <a:ea typeface="Arial Unicode MS"/>
                <a:cs typeface="Arial Unicode MS"/>
              </a:rPr>
              <a:t>win</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win </a:t>
            </a:r>
            <a:r>
              <a:rPr lang="ru-RU" sz="1200" i="1" dirty="0" smtClean="0">
                <a:solidFill>
                  <a:srgbClr val="000000"/>
                </a:solidFill>
                <a:effectLst/>
                <a:latin typeface="Helvetica"/>
                <a:ea typeface="Arial Unicode MS"/>
                <a:cs typeface="Arial Unicode MS"/>
              </a:rPr>
              <a:t>не означает, что при каждой сделке нужно отдавать партнерам себя всего без остатка. Это вариант </a:t>
            </a:r>
            <a:r>
              <a:rPr lang="en-US" sz="1200" i="1" dirty="0" smtClean="0">
                <a:solidFill>
                  <a:srgbClr val="000000"/>
                </a:solidFill>
                <a:effectLst/>
                <a:latin typeface="Helvetica"/>
                <a:ea typeface="Arial Unicode MS"/>
                <a:cs typeface="Arial Unicode MS"/>
              </a:rPr>
              <a:t>lose</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win</a:t>
            </a:r>
            <a:r>
              <a:rPr lang="ru-RU" sz="1200" i="1" dirty="0" smtClean="0">
                <a:solidFill>
                  <a:srgbClr val="000000"/>
                </a:solidFill>
                <a:effectLst/>
                <a:latin typeface="Helvetica"/>
                <a:ea typeface="Arial Unicode MS"/>
                <a:cs typeface="Arial Unicode MS"/>
              </a:rPr>
              <a:t>, когда ваш напарник получает слишком много, а вы в результате можете оказаться не у дел.</a:t>
            </a:r>
            <a:endParaRPr lang="ru-RU" sz="1200" dirty="0" smtClean="0">
              <a:solidFill>
                <a:srgbClr val="000000"/>
              </a:solidFill>
              <a:effectLst/>
              <a:latin typeface="Helvetica"/>
              <a:ea typeface="Arial Unicode MS"/>
              <a:cs typeface="Arial Unicode MS"/>
            </a:endParaRPr>
          </a:p>
          <a:p>
            <a:pPr algn="l">
              <a:spcAft>
                <a:spcPts val="0"/>
              </a:spcAft>
            </a:pPr>
            <a:r>
              <a:rPr lang="ru-RU" sz="1200" i="1" dirty="0" smtClean="0">
                <a:solidFill>
                  <a:srgbClr val="000000"/>
                </a:solidFill>
                <a:effectLst/>
                <a:latin typeface="Helvetica"/>
                <a:ea typeface="Arial Unicode MS"/>
                <a:cs typeface="Arial Unicode MS"/>
              </a:rPr>
              <a:t>Есть и еще один расклад — </a:t>
            </a:r>
            <a:r>
              <a:rPr lang="en-US" sz="1200" i="1" dirty="0" smtClean="0">
                <a:solidFill>
                  <a:srgbClr val="000000"/>
                </a:solidFill>
                <a:effectLst/>
                <a:latin typeface="Helvetica"/>
                <a:ea typeface="Arial Unicode MS"/>
                <a:cs typeface="Arial Unicode MS"/>
              </a:rPr>
              <a:t>lose</a:t>
            </a:r>
            <a:r>
              <a:rPr lang="ru-RU" sz="1200" i="1" dirty="0" smtClean="0">
                <a:solidFill>
                  <a:srgbClr val="000000"/>
                </a:solidFill>
                <a:effectLst/>
                <a:latin typeface="Helvetica"/>
                <a:ea typeface="Arial Unicode MS"/>
                <a:cs typeface="Arial Unicode MS"/>
              </a:rPr>
              <a:t>-</a:t>
            </a:r>
            <a:r>
              <a:rPr lang="en-US" sz="1200" i="1" dirty="0" smtClean="0">
                <a:solidFill>
                  <a:srgbClr val="000000"/>
                </a:solidFill>
                <a:effectLst/>
                <a:latin typeface="Helvetica"/>
                <a:ea typeface="Arial Unicode MS"/>
                <a:cs typeface="Arial Unicode MS"/>
              </a:rPr>
              <a:t>lose</a:t>
            </a:r>
            <a:r>
              <a:rPr lang="ru-RU" sz="1200" i="1" dirty="0" smtClean="0">
                <a:solidFill>
                  <a:srgbClr val="000000"/>
                </a:solidFill>
                <a:effectLst/>
                <a:latin typeface="Helvetica"/>
                <a:ea typeface="Arial Unicode MS"/>
                <a:cs typeface="Arial Unicode MS"/>
              </a:rPr>
              <a:t>, тотальная неудача. Это происходит тогда, когда обе стороны слишком упрямы или эгоистичны, чтобы обеспечить выигрышную ситуацию. Расхожий пример — обсуждение условий контракта между руководством и профсоюзами. Если оно заходит в тупик, результатом может стать долгая изматывающая забастовка, от которой никто не выиграет.</a:t>
            </a:r>
            <a:endParaRPr lang="ru-RU" sz="1200" dirty="0" smtClean="0">
              <a:solidFill>
                <a:srgbClr val="000000"/>
              </a:solidFill>
              <a:effectLst/>
              <a:latin typeface="Helvetica"/>
              <a:ea typeface="Arial Unicode MS"/>
              <a:cs typeface="Arial Unicode MS"/>
            </a:endParaRPr>
          </a:p>
          <a:p>
            <a:pPr>
              <a:spcAft>
                <a:spcPts val="0"/>
              </a:spcAft>
            </a:pPr>
            <a:r>
              <a:rPr lang="ru-RU" sz="1200" i="1" dirty="0" smtClean="0">
                <a:solidFill>
                  <a:srgbClr val="000000"/>
                </a:solidFill>
                <a:effectLst/>
                <a:latin typeface="Helvetica"/>
                <a:ea typeface="Arial Unicode MS"/>
                <a:cs typeface="Arial Unicode MS"/>
              </a:rPr>
              <a:t> </a:t>
            </a:r>
            <a:endParaRPr lang="ru-RU" sz="1200" dirty="0" smtClean="0">
              <a:solidFill>
                <a:srgbClr val="000000"/>
              </a:solidFill>
              <a:effectLst/>
              <a:latin typeface="Helvetica"/>
              <a:ea typeface="Arial Unicode MS"/>
              <a:cs typeface="Arial Unicode MS"/>
            </a:endParaRPr>
          </a:p>
          <a:p>
            <a:pPr marL="0" marR="0" indent="0" algn="l" defTabSz="914288"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a:t>
            </a:r>
            <a:r>
              <a:rPr lang="ru-RU" sz="1200" i="1" kern="1200" dirty="0" smtClean="0">
                <a:solidFill>
                  <a:schemeClr val="tx1"/>
                </a:solidFill>
                <a:effectLst/>
                <a:latin typeface="+mn-lt"/>
                <a:ea typeface="+mn-ea"/>
                <a:cs typeface="+mn-cs"/>
              </a:rPr>
              <a:t>Выиграл/Выиграл» — это не техника, это общая философия взаимодействия между людьми. Собственно, это одна из шести парадигм. </a:t>
            </a:r>
            <a:r>
              <a:rPr lang="ru-RU" sz="1200" kern="1200" dirty="0" smtClean="0">
                <a:solidFill>
                  <a:schemeClr val="tx1"/>
                </a:solidFill>
                <a:effectLst/>
                <a:latin typeface="+mn-lt"/>
                <a:ea typeface="+mn-ea"/>
                <a:cs typeface="+mn-cs"/>
              </a:rPr>
              <a:t>«</a:t>
            </a:r>
            <a:r>
              <a:rPr lang="ru-RU" sz="1200" i="1" kern="1200" dirty="0" smtClean="0">
                <a:solidFill>
                  <a:schemeClr val="tx1"/>
                </a:solidFill>
                <a:effectLst/>
                <a:latin typeface="+mn-lt"/>
                <a:ea typeface="+mn-ea"/>
                <a:cs typeface="+mn-cs"/>
              </a:rPr>
              <a:t>Выиграл/Выиграл» — это особый настрой сердца и ума, направленный на постоянный поиск взаимной выгоды при всех взаимодействиях людей друг с другом. «Выиграл/Выиграл» означает, что все договоренности и решения обоюдно выгодны и удовлетворяют обе стороны. При принятии решения типа «Выиграл/Выиграл» обе стороны бывают довольны и привержены принятому плану действий. Людям с установкой «Выиграл/Выиграл» жизнь представляется ареной для сотрудничества, а не соперничества. Мы в большинстве своем склонны к полярным оценкам: сильный — слабый, упрямый — безвольный, выигрыш — проигрыш. Но подобный способ мышления порочен. Он основан на власти и занимаемом положении, а не на принципе. Установка же «Выиграл/Выиграл» основана на парадигме, в соответствии с которой всего хватит всем, а успех одного человека не должен достигаться за счет другого и не исключать успеха другого. Установка «Выиграл/Выиграл» — это вера в существование третьей альтернативы. Это решение не твое и не мое — это лучшее решение, решение более высокого порядка.</a:t>
            </a:r>
            <a:r>
              <a:rPr lang="it-IT" sz="1200" i="1" kern="120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Отрывок из книги: </a:t>
            </a:r>
            <a:r>
              <a:rPr lang="ru-RU" sz="1200" kern="1200" dirty="0" err="1" smtClean="0">
                <a:solidFill>
                  <a:schemeClr val="tx1"/>
                </a:solidFill>
                <a:effectLst/>
                <a:latin typeface="+mn-lt"/>
                <a:ea typeface="+mn-ea"/>
                <a:cs typeface="+mn-cs"/>
              </a:rPr>
              <a:t>Кови</a:t>
            </a:r>
            <a:r>
              <a:rPr lang="ru-RU" sz="1200" kern="1200" dirty="0" smtClean="0">
                <a:solidFill>
                  <a:schemeClr val="tx1"/>
                </a:solidFill>
                <a:effectLst/>
                <a:latin typeface="+mn-lt"/>
                <a:ea typeface="+mn-ea"/>
                <a:cs typeface="+mn-cs"/>
              </a:rPr>
              <a:t>, Стивен. «Семь навыков высокоэффективных людей. Мощные инструменты развития личности.</a:t>
            </a:r>
            <a:r>
              <a:rPr lang="it-IT" sz="1200" kern="1200" dirty="0" smtClean="0">
                <a:solidFill>
                  <a:schemeClr val="tx1"/>
                </a:solidFill>
                <a:effectLst/>
                <a:latin typeface="+mn-lt"/>
                <a:ea typeface="+mn-ea"/>
                <a:cs typeface="+mn-cs"/>
              </a:rPr>
              <a:t>»</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50</a:t>
            </a:fld>
            <a:endParaRPr lang="ru-RU"/>
          </a:p>
        </p:txBody>
      </p:sp>
    </p:spTree>
    <p:extLst>
      <p:ext uri="{BB962C8B-B14F-4D97-AF65-F5344CB8AC3E}">
        <p14:creationId xmlns:p14="http://schemas.microsoft.com/office/powerpoint/2010/main" val="1666319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dirty="0" smtClean="0"/>
              <a:t>1) О чем этот мастер-класс?</a:t>
            </a:r>
          </a:p>
          <a:p>
            <a:r>
              <a:rPr lang="ru-RU" dirty="0" smtClean="0"/>
              <a:t>2. Предпринимателями рождаются?</a:t>
            </a:r>
          </a:p>
          <a:p>
            <a:r>
              <a:rPr lang="ru-RU" dirty="0" smtClean="0"/>
              <a:t>3. Кто я?</a:t>
            </a:r>
          </a:p>
          <a:p>
            <a:r>
              <a:rPr lang="ru-RU" dirty="0" smtClean="0"/>
              <a:t>4. Предпринимателями рождаются? </a:t>
            </a:r>
          </a:p>
          <a:p>
            <a:r>
              <a:rPr lang="ru-RU" dirty="0" smtClean="0"/>
              <a:t>5. Когда становятся предпринимателем?</a:t>
            </a:r>
          </a:p>
          <a:p>
            <a:r>
              <a:rPr lang="ru-RU" dirty="0" smtClean="0"/>
              <a:t>6. С чего начать?</a:t>
            </a:r>
          </a:p>
          <a:p>
            <a:r>
              <a:rPr lang="ru-RU" dirty="0" smtClean="0"/>
              <a:t>7. Где найти ресурсы?</a:t>
            </a:r>
          </a:p>
          <a:p>
            <a:r>
              <a:rPr lang="ru-RU" dirty="0" smtClean="0"/>
              <a:t>8. Что мотивирует предпринимателя?</a:t>
            </a:r>
          </a:p>
          <a:p>
            <a:r>
              <a:rPr lang="ru-RU" dirty="0" smtClean="0"/>
              <a:t>9. Пирамида Предпринимателей</a:t>
            </a:r>
          </a:p>
          <a:p>
            <a:r>
              <a:rPr lang="ru-RU" dirty="0" smtClean="0"/>
              <a:t>10. Факторный анализ бизнес-персон </a:t>
            </a:r>
          </a:p>
          <a:p>
            <a:r>
              <a:rPr lang="ru-RU" dirty="0" smtClean="0"/>
              <a:t>11. Модель жизненного цикла и аттракторы</a:t>
            </a:r>
          </a:p>
          <a:p>
            <a:r>
              <a:rPr lang="ru-RU" dirty="0" smtClean="0"/>
              <a:t>12. Как учиться предпринимательству?</a:t>
            </a:r>
          </a:p>
          <a:p>
            <a:r>
              <a:rPr lang="ru-RU" dirty="0" smtClean="0"/>
              <a:t>13. Книги</a:t>
            </a:r>
          </a:p>
          <a:p>
            <a:r>
              <a:rPr lang="ru-RU" dirty="0" smtClean="0"/>
              <a:t>14. Фильмы</a:t>
            </a:r>
          </a:p>
          <a:p>
            <a:r>
              <a:rPr lang="ru-RU" dirty="0" smtClean="0"/>
              <a:t>15. Формула успеха предпринимателя 4*4</a:t>
            </a:r>
          </a:p>
          <a:p>
            <a:r>
              <a:rPr lang="ru-RU" dirty="0" smtClean="0"/>
              <a:t>16. Код предпринимателя</a:t>
            </a:r>
          </a:p>
          <a:p>
            <a:r>
              <a:rPr lang="ru-RU" dirty="0" smtClean="0"/>
              <a:t>17. Инновации vs easy money 2017?</a:t>
            </a:r>
          </a:p>
          <a:p>
            <a:r>
              <a:rPr lang="ru-RU" dirty="0" smtClean="0"/>
              <a:t>18. Партнёрство</a:t>
            </a:r>
          </a:p>
          <a:p>
            <a:r>
              <a:rPr lang="ru-RU" dirty="0" smtClean="0"/>
              <a:t>19. Зачем России нужны новые  предприниматели?</a:t>
            </a:r>
          </a:p>
          <a:p>
            <a:r>
              <a:rPr lang="ru-RU" dirty="0" smtClean="0"/>
              <a:t>20. Win-Win!</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3</a:t>
            </a:fld>
            <a:endParaRPr lang="ru-RU" dirty="0"/>
          </a:p>
        </p:txBody>
      </p:sp>
    </p:spTree>
    <p:extLst>
      <p:ext uri="{BB962C8B-B14F-4D97-AF65-F5344CB8AC3E}">
        <p14:creationId xmlns:p14="http://schemas.microsoft.com/office/powerpoint/2010/main" val="3459854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b="1" kern="1200" dirty="0" smtClean="0">
                <a:solidFill>
                  <a:schemeClr val="tx1"/>
                </a:solidFill>
                <a:effectLst/>
                <a:latin typeface="+mn-lt"/>
                <a:ea typeface="+mn-ea"/>
                <a:cs typeface="+mn-cs"/>
              </a:rPr>
              <a:t>Кто я? (в четырёх измерениях)</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Рисунок в виде четырёх сторон света (слева вверху А) Предприниматель, слева внизу В) Менеджер, справа вверху С) Гражданин, справа внизу </a:t>
            </a:r>
            <a:r>
              <a:rPr lang="en-US" sz="1200" i="1" kern="1200" dirty="0" smtClean="0">
                <a:solidFill>
                  <a:schemeClr val="tx1"/>
                </a:solidFill>
                <a:effectLst/>
                <a:latin typeface="+mn-lt"/>
                <a:ea typeface="+mn-ea"/>
                <a:cs typeface="+mn-cs"/>
              </a:rPr>
              <a:t>D</a:t>
            </a:r>
            <a:r>
              <a:rPr lang="ru-RU" sz="1200" i="1" kern="1200" dirty="0" smtClean="0">
                <a:solidFill>
                  <a:schemeClr val="tx1"/>
                </a:solidFill>
                <a:effectLst/>
                <a:latin typeface="+mn-lt"/>
                <a:ea typeface="+mn-ea"/>
                <a:cs typeface="+mn-cs"/>
              </a:rPr>
              <a:t>) Человек</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ru-RU" sz="1200" kern="1200" dirty="0" smtClean="0">
                <a:solidFill>
                  <a:schemeClr val="tx1"/>
                </a:solidFill>
                <a:effectLst/>
                <a:latin typeface="+mn-lt"/>
                <a:ea typeface="+mn-ea"/>
                <a:cs typeface="+mn-cs"/>
              </a:rPr>
              <a:t>А) Предприниматель ( Учредитель и совладелец с 1991г. фарцовка в общаге с 1990, челнок  Польша 1991, рынок 1991, брокер КТФБ с 1991, опт с 1992, сетевая торговля, логистика с 1998, производство с 1994, недвижимость с 1998, рестораны с 2001, федеральные торговые компании с 2008 года)</a:t>
            </a:r>
          </a:p>
          <a:p>
            <a:r>
              <a:rPr lang="ru-RU" sz="1200" kern="1200" dirty="0" smtClean="0">
                <a:solidFill>
                  <a:schemeClr val="tx1"/>
                </a:solidFill>
                <a:effectLst/>
                <a:latin typeface="+mn-lt"/>
                <a:ea typeface="+mn-ea"/>
                <a:cs typeface="+mn-cs"/>
              </a:rPr>
              <a:t>В) Менеджер (с 1992 года </a:t>
            </a:r>
            <a:r>
              <a:rPr lang="ru-RU" sz="1200" kern="1200" dirty="0" err="1" smtClean="0">
                <a:solidFill>
                  <a:schemeClr val="tx1"/>
                </a:solidFill>
                <a:effectLst/>
                <a:latin typeface="+mn-lt"/>
                <a:ea typeface="+mn-ea"/>
                <a:cs typeface="+mn-cs"/>
              </a:rPr>
              <a:t>гендир</a:t>
            </a:r>
            <a:r>
              <a:rPr lang="ru-RU" sz="1200" kern="1200" dirty="0" smtClean="0">
                <a:solidFill>
                  <a:schemeClr val="tx1"/>
                </a:solidFill>
                <a:effectLst/>
                <a:latin typeface="+mn-lt"/>
                <a:ea typeface="+mn-ea"/>
                <a:cs typeface="+mn-cs"/>
              </a:rPr>
              <a:t>, с 1994г, наемный менеджер КФИБ Восток-Запад 1994-1995, </a:t>
            </a:r>
            <a:r>
              <a:rPr lang="ru-RU" sz="1200" kern="1200" dirty="0" err="1" smtClean="0">
                <a:solidFill>
                  <a:schemeClr val="tx1"/>
                </a:solidFill>
                <a:effectLst/>
                <a:latin typeface="+mn-lt"/>
                <a:ea typeface="+mn-ea"/>
                <a:cs typeface="+mn-cs"/>
              </a:rPr>
              <a:t>фин.дир</a:t>
            </a:r>
            <a:r>
              <a:rPr lang="ru-RU" sz="1200" kern="1200" dirty="0" smtClean="0">
                <a:solidFill>
                  <a:schemeClr val="tx1"/>
                </a:solidFill>
                <a:effectLst/>
                <a:latin typeface="+mn-lt"/>
                <a:ea typeface="+mn-ea"/>
                <a:cs typeface="+mn-cs"/>
              </a:rPr>
              <a:t> РХ (1995-1998), 1998-2013 </a:t>
            </a:r>
            <a:r>
              <a:rPr lang="ru-RU" sz="1200" kern="1200" dirty="0" err="1" smtClean="0">
                <a:solidFill>
                  <a:schemeClr val="tx1"/>
                </a:solidFill>
                <a:effectLst/>
                <a:latin typeface="+mn-lt"/>
                <a:ea typeface="+mn-ea"/>
                <a:cs typeface="+mn-cs"/>
              </a:rPr>
              <a:t>Ген.дир</a:t>
            </a:r>
            <a:r>
              <a:rPr lang="ru-RU" sz="1200" kern="1200" dirty="0" smtClean="0">
                <a:solidFill>
                  <a:schemeClr val="tx1"/>
                </a:solidFill>
                <a:effectLst/>
                <a:latin typeface="+mn-lt"/>
                <a:ea typeface="+mn-ea"/>
                <a:cs typeface="+mn-cs"/>
              </a:rPr>
              <a:t> ТДС, с 2013 </a:t>
            </a:r>
            <a:r>
              <a:rPr lang="ru-RU" sz="1200" kern="1200" dirty="0" err="1" smtClean="0">
                <a:solidFill>
                  <a:schemeClr val="tx1"/>
                </a:solidFill>
                <a:effectLst/>
                <a:latin typeface="+mn-lt"/>
                <a:ea typeface="+mn-ea"/>
                <a:cs typeface="+mn-cs"/>
              </a:rPr>
              <a:t>Ген.дир</a:t>
            </a:r>
            <a:r>
              <a:rPr lang="ru-RU" sz="120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SPAR</a:t>
            </a:r>
            <a:r>
              <a:rPr lang="ru-RU" sz="1200" kern="1200" dirty="0" smtClean="0">
                <a:solidFill>
                  <a:schemeClr val="tx1"/>
                </a:solidFill>
                <a:effectLst/>
                <a:latin typeface="+mn-lt"/>
                <a:ea typeface="+mn-ea"/>
                <a:cs typeface="+mn-cs"/>
              </a:rPr>
              <a:t>-КД</a:t>
            </a:r>
          </a:p>
          <a:p>
            <a:r>
              <a:rPr lang="ru-RU" sz="1200" kern="1200" dirty="0" smtClean="0">
                <a:solidFill>
                  <a:schemeClr val="tx1"/>
                </a:solidFill>
                <a:effectLst/>
                <a:latin typeface="+mn-lt"/>
                <a:ea typeface="+mn-ea"/>
                <a:cs typeface="+mn-cs"/>
              </a:rPr>
              <a:t>С) Гражданин (преподаватель КГТУ и БФУ, общественный деятель (СНСР, АВ БФУ, ФНТКО, меценат, беспартийный) </a:t>
            </a:r>
          </a:p>
          <a:p>
            <a:r>
              <a:rPr lang="en-US" sz="1200" kern="1200" dirty="0" smtClean="0">
                <a:solidFill>
                  <a:schemeClr val="tx1"/>
                </a:solidFill>
                <a:effectLst/>
                <a:latin typeface="+mn-lt"/>
                <a:ea typeface="+mn-ea"/>
                <a:cs typeface="+mn-cs"/>
              </a:rPr>
              <a:t>D</a:t>
            </a:r>
            <a:r>
              <a:rPr lang="ru-RU" sz="1200" kern="1200" dirty="0" smtClean="0">
                <a:solidFill>
                  <a:schemeClr val="tx1"/>
                </a:solidFill>
                <a:effectLst/>
                <a:latin typeface="+mn-lt"/>
                <a:ea typeface="+mn-ea"/>
                <a:cs typeface="+mn-cs"/>
              </a:rPr>
              <a:t>) Человек (русский, родился в 1969г в Вологде, вырос в авиационных гарнизонах, троечник, после школы год работал токарем, сержант ВВС ГСВГ, в 1993 закончил КГУ (французская филология), магистратура АВТ-</a:t>
            </a:r>
            <a:r>
              <a:rPr lang="en-US" sz="1200" kern="1200" dirty="0" smtClean="0">
                <a:solidFill>
                  <a:schemeClr val="tx1"/>
                </a:solidFill>
                <a:effectLst/>
                <a:latin typeface="+mn-lt"/>
                <a:ea typeface="+mn-ea"/>
                <a:cs typeface="+mn-cs"/>
              </a:rPr>
              <a:t>CCIP</a:t>
            </a:r>
            <a:r>
              <a:rPr lang="ru-RU" sz="1200" kern="1200" dirty="0" smtClean="0">
                <a:solidFill>
                  <a:schemeClr val="tx1"/>
                </a:solidFill>
                <a:effectLst/>
                <a:latin typeface="+mn-lt"/>
                <a:ea typeface="+mn-ea"/>
                <a:cs typeface="+mn-cs"/>
              </a:rPr>
              <a:t>, аспирантура 2000г, женат, трое детей, православный, люблю спорт.</a:t>
            </a: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4</a:t>
            </a:fld>
            <a:endParaRPr lang="ru-RU" dirty="0"/>
          </a:p>
        </p:txBody>
      </p:sp>
    </p:spTree>
    <p:extLst>
      <p:ext uri="{BB962C8B-B14F-4D97-AF65-F5344CB8AC3E}">
        <p14:creationId xmlns:p14="http://schemas.microsoft.com/office/powerpoint/2010/main" val="326931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i="1" kern="1200" dirty="0" smtClean="0">
                <a:solidFill>
                  <a:schemeClr val="tx1"/>
                </a:solidFill>
                <a:effectLst/>
                <a:latin typeface="+mn-lt"/>
                <a:ea typeface="+mn-ea"/>
                <a:cs typeface="+mn-cs"/>
              </a:rPr>
              <a:t> В долгосрочной перспективе, когда вы ввяжетесь в авантюру, пытаясь стать предпринимателем, поддержка и совет родителей станут вашим главным достоянием. Это куда более ценная вещь, чем любые учебные занятия; предпринимателями рождаются, а не становятся в школах. И те, кто идет вперед и зарабатывает себе этим на жизнь, полагаются на такие навыки, которые у них всегда были. Вспомните себя в детстве – вы когда-нибудь меняли свой бутерброд на что-нибудь получше? Приходилось ли вам продавать что-нибудь друзьям и получать прибыль? Если так, то в вас живет дух предпринимательства. Сэр Ричард </a:t>
            </a:r>
            <a:r>
              <a:rPr lang="ru-RU" sz="1200" i="1" kern="1200" dirty="0" err="1" smtClean="0">
                <a:solidFill>
                  <a:schemeClr val="tx1"/>
                </a:solidFill>
                <a:effectLst/>
                <a:latin typeface="+mn-lt"/>
                <a:ea typeface="+mn-ea"/>
                <a:cs typeface="+mn-cs"/>
              </a:rPr>
              <a:t>Брэнсон</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 </a:t>
            </a:r>
          </a:p>
          <a:p>
            <a:r>
              <a:rPr lang="en-US" sz="1200" i="1" kern="1200" dirty="0" smtClean="0">
                <a:solidFill>
                  <a:schemeClr val="tx1"/>
                </a:solidFill>
                <a:effectLst/>
                <a:latin typeface="+mn-lt"/>
                <a:ea typeface="+mn-ea"/>
                <a:cs typeface="+mn-cs"/>
              </a:rPr>
              <a:t>Я </a:t>
            </a:r>
            <a:r>
              <a:rPr lang="en-US" sz="1200" i="1" kern="1200" dirty="0" err="1" smtClean="0">
                <a:solidFill>
                  <a:schemeClr val="tx1"/>
                </a:solidFill>
                <a:effectLst/>
                <a:latin typeface="+mn-lt"/>
                <a:ea typeface="+mn-ea"/>
                <a:cs typeface="+mn-cs"/>
              </a:rPr>
              <a:t>согласен</a:t>
            </a:r>
            <a:r>
              <a:rPr lang="en-US" sz="1200" i="1" kern="1200" dirty="0" smtClean="0">
                <a:solidFill>
                  <a:schemeClr val="tx1"/>
                </a:solidFill>
                <a:effectLst/>
                <a:latin typeface="+mn-lt"/>
                <a:ea typeface="+mn-ea"/>
                <a:cs typeface="+mn-cs"/>
              </a:rPr>
              <a:t> с </a:t>
            </a:r>
            <a:r>
              <a:rPr lang="en-US" sz="1200" i="1" kern="1200" dirty="0" err="1" smtClean="0">
                <a:solidFill>
                  <a:schemeClr val="tx1"/>
                </a:solidFill>
                <a:effectLst/>
                <a:latin typeface="+mn-lt"/>
                <a:ea typeface="+mn-ea"/>
                <a:cs typeface="+mn-cs"/>
              </a:rPr>
              <a:t>тем</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что</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если</a:t>
            </a:r>
            <a:r>
              <a:rPr lang="en-US" sz="1200" i="1" kern="1200" dirty="0" smtClean="0">
                <a:solidFill>
                  <a:schemeClr val="tx1"/>
                </a:solidFill>
                <a:effectLst/>
                <a:latin typeface="+mn-lt"/>
                <a:ea typeface="+mn-ea"/>
                <a:cs typeface="+mn-cs"/>
              </a:rPr>
              <a:t> у </a:t>
            </a:r>
            <a:r>
              <a:rPr lang="en-US" sz="1200" i="1" kern="1200" dirty="0" err="1" smtClean="0">
                <a:solidFill>
                  <a:schemeClr val="tx1"/>
                </a:solidFill>
                <a:effectLst/>
                <a:latin typeface="+mn-lt"/>
                <a:ea typeface="+mn-ea"/>
                <a:cs typeface="+mn-cs"/>
              </a:rPr>
              <a:t>вас</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есть</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ген</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предпринимательства</a:t>
            </a:r>
            <a:r>
              <a:rPr lang="en-US" sz="1200" i="1" kern="1200" dirty="0" smtClean="0">
                <a:solidFill>
                  <a:schemeClr val="tx1"/>
                </a:solidFill>
                <a:effectLst/>
                <a:latin typeface="+mn-lt"/>
                <a:ea typeface="+mn-ea"/>
                <a:cs typeface="+mn-cs"/>
              </a:rPr>
              <a:t>" к 16 </a:t>
            </a:r>
            <a:r>
              <a:rPr lang="en-US" sz="1200" i="1" kern="1200" dirty="0" err="1" smtClean="0">
                <a:solidFill>
                  <a:schemeClr val="tx1"/>
                </a:solidFill>
                <a:effectLst/>
                <a:latin typeface="+mn-lt"/>
                <a:ea typeface="+mn-ea"/>
                <a:cs typeface="+mn-cs"/>
              </a:rPr>
              <a:t>годам</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вы</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об</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этом</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знаете</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Задатки</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проявляются</a:t>
            </a:r>
            <a:r>
              <a:rPr lang="en-US" sz="1200" i="1" kern="1200" dirty="0" smtClean="0">
                <a:solidFill>
                  <a:schemeClr val="tx1"/>
                </a:solidFill>
                <a:effectLst/>
                <a:latin typeface="+mn-lt"/>
                <a:ea typeface="+mn-ea"/>
                <a:cs typeface="+mn-cs"/>
              </a:rPr>
              <a:t> в </a:t>
            </a:r>
            <a:r>
              <a:rPr lang="en-US" sz="1200" i="1" kern="1200" dirty="0" err="1" smtClean="0">
                <a:solidFill>
                  <a:schemeClr val="tx1"/>
                </a:solidFill>
                <a:effectLst/>
                <a:latin typeface="+mn-lt"/>
                <a:ea typeface="+mn-ea"/>
                <a:cs typeface="+mn-cs"/>
              </a:rPr>
              <a:t>способностях</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которые</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через</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потенциал</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превращаются</a:t>
            </a:r>
            <a:r>
              <a:rPr lang="en-US" sz="1200" i="1" kern="1200" dirty="0" smtClean="0">
                <a:solidFill>
                  <a:schemeClr val="tx1"/>
                </a:solidFill>
                <a:effectLst/>
                <a:latin typeface="+mn-lt"/>
                <a:ea typeface="+mn-ea"/>
                <a:cs typeface="+mn-cs"/>
              </a:rPr>
              <a:t> в </a:t>
            </a:r>
            <a:r>
              <a:rPr lang="en-US" sz="1200" i="1" kern="1200" dirty="0" err="1" smtClean="0">
                <a:solidFill>
                  <a:schemeClr val="tx1"/>
                </a:solidFill>
                <a:effectLst/>
                <a:latin typeface="+mn-lt"/>
                <a:ea typeface="+mn-ea"/>
                <a:cs typeface="+mn-cs"/>
              </a:rPr>
              <a:t>силу</a:t>
            </a:r>
            <a:r>
              <a:rPr lang="en-US" sz="1200" i="1" kern="1200" dirty="0" smtClean="0">
                <a:solidFill>
                  <a:schemeClr val="tx1"/>
                </a:solidFill>
                <a:effectLst/>
                <a:latin typeface="+mn-lt"/>
                <a:ea typeface="+mn-ea"/>
                <a:cs typeface="+mn-cs"/>
              </a:rPr>
              <a:t> и </a:t>
            </a:r>
            <a:r>
              <a:rPr lang="en-US" sz="1200" i="1" kern="1200" dirty="0" err="1" smtClean="0">
                <a:solidFill>
                  <a:schemeClr val="tx1"/>
                </a:solidFill>
                <a:effectLst/>
                <a:latin typeface="+mn-lt"/>
                <a:ea typeface="+mn-ea"/>
                <a:cs typeface="+mn-cs"/>
              </a:rPr>
              <a:t>наконец</a:t>
            </a:r>
            <a:r>
              <a:rPr lang="en-US" sz="1200" i="1" kern="1200" dirty="0" smtClean="0">
                <a:solidFill>
                  <a:schemeClr val="tx1"/>
                </a:solidFill>
                <a:effectLst/>
                <a:latin typeface="+mn-lt"/>
                <a:ea typeface="+mn-ea"/>
                <a:cs typeface="+mn-cs"/>
              </a:rPr>
              <a:t> в </a:t>
            </a:r>
            <a:r>
              <a:rPr lang="en-US" sz="1200" i="1" kern="1200" dirty="0" err="1" smtClean="0">
                <a:solidFill>
                  <a:schemeClr val="tx1"/>
                </a:solidFill>
                <a:effectLst/>
                <a:latin typeface="+mn-lt"/>
                <a:ea typeface="+mn-ea"/>
                <a:cs typeface="+mn-cs"/>
              </a:rPr>
              <a:t>Предпринимательское</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вещество</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Но</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многие</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начинают</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поздно</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или</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вообще</a:t>
            </a:r>
            <a:r>
              <a:rPr lang="en-US" sz="1200" i="1" kern="1200" dirty="0" smtClean="0">
                <a:solidFill>
                  <a:schemeClr val="tx1"/>
                </a:solidFill>
                <a:effectLst/>
                <a:latin typeface="+mn-lt"/>
                <a:ea typeface="+mn-ea"/>
                <a:cs typeface="+mn-cs"/>
              </a:rPr>
              <a:t> </a:t>
            </a:r>
            <a:r>
              <a:rPr lang="en-US" sz="1200" i="1" kern="1200" dirty="0" err="1" smtClean="0">
                <a:solidFill>
                  <a:schemeClr val="tx1"/>
                </a:solidFill>
                <a:effectLst/>
                <a:latin typeface="+mn-lt"/>
                <a:ea typeface="+mn-ea"/>
                <a:cs typeface="+mn-cs"/>
              </a:rPr>
              <a:t>случайно</a:t>
            </a:r>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5</a:t>
            </a:fld>
            <a:endParaRPr lang="ru-RU" dirty="0"/>
          </a:p>
        </p:txBody>
      </p:sp>
    </p:spTree>
    <p:extLst>
      <p:ext uri="{BB962C8B-B14F-4D97-AF65-F5344CB8AC3E}">
        <p14:creationId xmlns:p14="http://schemas.microsoft.com/office/powerpoint/2010/main" val="3269312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r>
              <a:rPr lang="ru-RU" sz="1200" kern="1200" dirty="0" smtClean="0">
                <a:solidFill>
                  <a:schemeClr val="tx1"/>
                </a:solidFill>
                <a:effectLst/>
                <a:latin typeface="+mn-lt"/>
                <a:ea typeface="+mn-ea"/>
                <a:cs typeface="+mn-cs"/>
              </a:rPr>
              <a:t>5) </a:t>
            </a:r>
            <a:r>
              <a:rPr lang="ru-RU" sz="1200" b="1" kern="1200" dirty="0" smtClean="0">
                <a:solidFill>
                  <a:schemeClr val="tx1"/>
                </a:solidFill>
                <a:effectLst/>
                <a:latin typeface="+mn-lt"/>
                <a:ea typeface="+mn-ea"/>
                <a:cs typeface="+mn-cs"/>
              </a:rPr>
              <a:t>Когда становятся предпринимателем?</a:t>
            </a:r>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Предпринимательству все возрасты покорны. </a:t>
            </a:r>
          </a:p>
          <a:p>
            <a:r>
              <a:rPr lang="ru-RU" sz="1200" i="1" kern="1200" dirty="0" smtClean="0">
                <a:solidFill>
                  <a:schemeClr val="tx1"/>
                </a:solidFill>
                <a:effectLst/>
                <a:latin typeface="+mn-lt"/>
                <a:ea typeface="+mn-ea"/>
                <a:cs typeface="+mn-cs"/>
              </a:rPr>
              <a:t>Вообще согласно исследованиям РБК большинство предпринимателей открывают своё дело в возрасте 32-35 лет.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Большинство менеджеров к этому времени получает образование, развитые профессиональные навыки  - ремесло), обрастает нужными связями  и зарабатывает стартовый капитал.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Слайд РБК</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 </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Однако, существует и Предпринимательство по необходимости. Потеря работы или ее отсутствие в течение долгого времени – одни из причин, почему люди становятся предпринимателями. На первый взгляд эти мотивы не очень перспективные, однако, они довольно распространены. Многие начинания в действительности успешнее, чем может сначала показаться.</a:t>
            </a:r>
            <a:endParaRPr lang="ru-RU" sz="1200" kern="1200" dirty="0" smtClean="0">
              <a:solidFill>
                <a:schemeClr val="tx1"/>
              </a:solidFill>
              <a:effectLst/>
              <a:latin typeface="+mn-lt"/>
              <a:ea typeface="+mn-ea"/>
              <a:cs typeface="+mn-cs"/>
            </a:endParaRPr>
          </a:p>
          <a:p>
            <a:r>
              <a:rPr lang="ru-RU" sz="1200" i="1" kern="1200" dirty="0" smtClean="0">
                <a:solidFill>
                  <a:schemeClr val="tx1"/>
                </a:solidFill>
                <a:effectLst/>
                <a:latin typeface="+mn-lt"/>
                <a:ea typeface="+mn-ea"/>
                <a:cs typeface="+mn-cs"/>
              </a:rPr>
              <a:t>Если вы решили заняться бизнесом именно по этой причине, вам не помешает помощь независимых консультантов или экспертов. Если есть идея и желание, будет разумным попросить независимых экспертов оценить свою бизнес-идею – с их помощью вы, возможно, добьетесь успеха</a:t>
            </a:r>
            <a:endParaRPr lang="ru-RU" sz="1200" kern="1200" dirty="0" smtClean="0">
              <a:solidFill>
                <a:schemeClr val="tx1"/>
              </a:solidFill>
              <a:effectLst/>
              <a:latin typeface="+mn-lt"/>
              <a:ea typeface="+mn-ea"/>
              <a:cs typeface="+mn-cs"/>
            </a:endParaRPr>
          </a:p>
          <a:p>
            <a:r>
              <a:rPr lang="ru-RU" sz="1200" u="sng" kern="1200" dirty="0" smtClean="0">
                <a:solidFill>
                  <a:schemeClr val="tx1"/>
                </a:solidFill>
                <a:effectLst/>
                <a:latin typeface="+mn-lt"/>
                <a:ea typeface="+mn-ea"/>
                <a:cs typeface="+mn-cs"/>
              </a:rPr>
              <a:t>Предпринимательство - это альтернативная форма жизни.  АНЕКДТОТ про Альтернативу.</a:t>
            </a:r>
            <a:endParaRPr lang="ru-RU" sz="1200" kern="1200" dirty="0" smtClean="0">
              <a:solidFill>
                <a:schemeClr val="tx1"/>
              </a:solidFill>
              <a:effectLst/>
              <a:latin typeface="+mn-lt"/>
              <a:ea typeface="+mn-ea"/>
              <a:cs typeface="+mn-c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7</a:t>
            </a:fld>
            <a:endParaRPr lang="ru-RU" dirty="0"/>
          </a:p>
        </p:txBody>
      </p:sp>
    </p:spTree>
    <p:extLst>
      <p:ext uri="{BB962C8B-B14F-4D97-AF65-F5344CB8AC3E}">
        <p14:creationId xmlns:p14="http://schemas.microsoft.com/office/powerpoint/2010/main" val="3269312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CAD33FA0-97AC-4862-B71D-EF36E1F5C684}" type="slidenum">
              <a:rPr lang="ru-RU" smtClean="0"/>
              <a:t>8</a:t>
            </a:fld>
            <a:endParaRPr lang="ru-RU"/>
          </a:p>
        </p:txBody>
      </p:sp>
    </p:spTree>
    <p:extLst>
      <p:ext uri="{BB962C8B-B14F-4D97-AF65-F5344CB8AC3E}">
        <p14:creationId xmlns:p14="http://schemas.microsoft.com/office/powerpoint/2010/main" val="12851487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spcAft>
                <a:spcPts val="0"/>
              </a:spcAft>
            </a:pPr>
            <a:r>
              <a:rPr lang="ru-RU" sz="1200" b="1" dirty="0" smtClean="0">
                <a:solidFill>
                  <a:srgbClr val="000000"/>
                </a:solidFill>
                <a:effectLst/>
                <a:latin typeface="Helvetica"/>
                <a:ea typeface="Arial Unicode MS"/>
                <a:cs typeface="Arial Unicode MS"/>
              </a:rPr>
              <a:t>6) С чего начать?</a:t>
            </a:r>
            <a:endParaRPr lang="ru-RU" sz="1200" dirty="0" smtClean="0">
              <a:solidFill>
                <a:srgbClr val="000000"/>
              </a:solidFill>
              <a:effectLst/>
              <a:latin typeface="Helvetica"/>
              <a:ea typeface="Arial Unicode MS"/>
              <a:cs typeface="Arial Unicode MS"/>
            </a:endParaRPr>
          </a:p>
          <a:p>
            <a:pPr>
              <a:spcAft>
                <a:spcPts val="0"/>
              </a:spcAft>
            </a:pPr>
            <a:r>
              <a:rPr lang="ru-RU" sz="1200" dirty="0" smtClean="0">
                <a:solidFill>
                  <a:srgbClr val="000000"/>
                </a:solidFill>
                <a:effectLst/>
                <a:latin typeface="Helvetica"/>
                <a:ea typeface="Arial Unicode MS"/>
                <a:cs typeface="Arial Unicode MS"/>
              </a:rPr>
              <a:t>- Быть собой и поверить в себя.</a:t>
            </a:r>
          </a:p>
          <a:p>
            <a:pPr algn="r">
              <a:spcAft>
                <a:spcPts val="0"/>
              </a:spcAft>
            </a:pPr>
            <a:r>
              <a:rPr lang="ru-RU" sz="1200" i="1" dirty="0" smtClean="0">
                <a:solidFill>
                  <a:srgbClr val="000000"/>
                </a:solidFill>
                <a:effectLst/>
                <a:latin typeface="Helvetica"/>
                <a:ea typeface="Arial Unicode MS"/>
                <a:cs typeface="Arial Unicode MS"/>
              </a:rPr>
              <a:t>Росс Левин из калифорнийского Университета Беркли и </a:t>
            </a:r>
            <a:r>
              <a:rPr lang="ru-RU" sz="1200" i="1" dirty="0" err="1" smtClean="0">
                <a:solidFill>
                  <a:srgbClr val="000000"/>
                </a:solidFill>
                <a:effectLst/>
                <a:latin typeface="Helvetica"/>
                <a:ea typeface="Arial Unicode MS"/>
                <a:cs typeface="Arial Unicode MS"/>
              </a:rPr>
              <a:t>Йона</a:t>
            </a:r>
            <a:r>
              <a:rPr lang="ru-RU" sz="1200" i="1" dirty="0" smtClean="0">
                <a:solidFill>
                  <a:srgbClr val="000000"/>
                </a:solidFill>
                <a:effectLst/>
                <a:latin typeface="Helvetica"/>
                <a:ea typeface="Arial Unicode MS"/>
                <a:cs typeface="Arial Unicode MS"/>
              </a:rPr>
              <a:t> Рубинштейн из Лондонской школы экономики изучали, действительно ли предприниматели зарабатывают больше топ-менеджеров, но параллельно выяснили, что у бизнесменов есть кое-что общее. Большинство из них были «трудными подростками»: агрессивно себя вели, нарушали правила, силой отнимали вещи у других и даже употребляли наркотики. При этом предприниматели, согласно тому же исследованию, обычно имеют высокий IQ и повышенную самоуверенность. Такие люди, по версии исследователей, открывая собственный бизнес, зарабатывают на</a:t>
            </a:r>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9</a:t>
            </a:fld>
            <a:endParaRPr lang="ru-RU"/>
          </a:p>
        </p:txBody>
      </p:sp>
    </p:spTree>
    <p:extLst>
      <p:ext uri="{BB962C8B-B14F-4D97-AF65-F5344CB8AC3E}">
        <p14:creationId xmlns:p14="http://schemas.microsoft.com/office/powerpoint/2010/main" val="36543836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pPr algn="r">
              <a:spcAft>
                <a:spcPts val="0"/>
              </a:spcAft>
            </a:pPr>
            <a:r>
              <a:rPr lang="ru-RU" sz="1200" i="1" dirty="0" smtClean="0">
                <a:solidFill>
                  <a:srgbClr val="000000"/>
                </a:solidFill>
                <a:effectLst/>
                <a:latin typeface="Helvetica"/>
                <a:ea typeface="Arial Unicode MS"/>
                <a:cs typeface="Arial Unicode MS"/>
              </a:rPr>
              <a:t>Богатые родители это хорошо. Левин и Рубинштейн пишут, что мощный источник новых предпринимателей — это богатые и крепкие семьи. Каждые $100 000 дополнительного годового дохода родителей увеличивают шансы ребёнка открыть свою компанию на 50%. «Если же вы из бедной семьи, ваши шансы стать предпринимателем сильно падают», — говорит Левин. </a:t>
            </a:r>
            <a:endParaRPr lang="ru-RU" sz="1200" dirty="0" smtClean="0">
              <a:solidFill>
                <a:srgbClr val="000000"/>
              </a:solidFill>
              <a:effectLst/>
              <a:latin typeface="Helvetica"/>
              <a:ea typeface="Arial Unicode MS"/>
              <a:cs typeface="Arial Unicode MS"/>
            </a:endParaRPr>
          </a:p>
          <a:p>
            <a:pPr algn="r">
              <a:spcAft>
                <a:spcPts val="0"/>
              </a:spcAft>
            </a:pPr>
            <a:r>
              <a:rPr lang="ru-RU" sz="1200" i="1" dirty="0" smtClean="0">
                <a:solidFill>
                  <a:srgbClr val="000000"/>
                </a:solidFill>
                <a:effectLst/>
                <a:latin typeface="Helvetica"/>
                <a:ea typeface="Arial Unicode MS"/>
                <a:cs typeface="Arial Unicode MS"/>
              </a:rPr>
              <a:t>Ещё несколько исследований расширяют тему: если у человека есть доступ к деньгам, его базовые потребности удовлетворены и он не рискует лишиться еды и жилья, он гораздо более склонен к риску. Учёные из Национального бюро экономических исследований подтверждают эти данные. Согласно их исследованию на фондовой бирже чаще рискуют дети обеспеченных родителей.</a:t>
            </a:r>
            <a:endParaRPr lang="ru-RU" sz="1200" dirty="0" smtClean="0">
              <a:solidFill>
                <a:srgbClr val="000000"/>
              </a:solidFill>
              <a:effectLst/>
              <a:latin typeface="Helvetica"/>
              <a:ea typeface="Arial Unicode MS"/>
              <a:cs typeface="Arial Unicode MS"/>
            </a:endParaRPr>
          </a:p>
          <a:p>
            <a:endParaRPr lang="ru-RU" dirty="0"/>
          </a:p>
        </p:txBody>
      </p:sp>
      <p:sp>
        <p:nvSpPr>
          <p:cNvPr id="4" name="Номер слайда 3"/>
          <p:cNvSpPr>
            <a:spLocks noGrp="1"/>
          </p:cNvSpPr>
          <p:nvPr>
            <p:ph type="sldNum" sz="quarter" idx="10"/>
          </p:nvPr>
        </p:nvSpPr>
        <p:spPr/>
        <p:txBody>
          <a:bodyPr/>
          <a:lstStyle/>
          <a:p>
            <a:fld id="{CAD33FA0-97AC-4862-B71D-EF36E1F5C684}" type="slidenum">
              <a:rPr lang="ru-RU" smtClean="0"/>
              <a:t>13</a:t>
            </a:fld>
            <a:endParaRPr lang="ru-RU"/>
          </a:p>
        </p:txBody>
      </p:sp>
    </p:spTree>
    <p:extLst>
      <p:ext uri="{BB962C8B-B14F-4D97-AF65-F5344CB8AC3E}">
        <p14:creationId xmlns:p14="http://schemas.microsoft.com/office/powerpoint/2010/main" val="1310331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070" indent="0" algn="ctr">
              <a:buNone/>
              <a:defRPr>
                <a:solidFill>
                  <a:schemeClr val="tx1">
                    <a:tint val="75000"/>
                  </a:schemeClr>
                </a:solidFill>
              </a:defRPr>
            </a:lvl2pPr>
            <a:lvl3pPr marL="914153" indent="0" algn="ctr">
              <a:buNone/>
              <a:defRPr>
                <a:solidFill>
                  <a:schemeClr val="tx1">
                    <a:tint val="75000"/>
                  </a:schemeClr>
                </a:solidFill>
              </a:defRPr>
            </a:lvl3pPr>
            <a:lvl4pPr marL="1371226" indent="0" algn="ctr">
              <a:buNone/>
              <a:defRPr>
                <a:solidFill>
                  <a:schemeClr val="tx1">
                    <a:tint val="75000"/>
                  </a:schemeClr>
                </a:solidFill>
              </a:defRPr>
            </a:lvl4pPr>
            <a:lvl5pPr marL="1828304" indent="0" algn="ctr">
              <a:buNone/>
              <a:defRPr>
                <a:solidFill>
                  <a:schemeClr val="tx1">
                    <a:tint val="75000"/>
                  </a:schemeClr>
                </a:solidFill>
              </a:defRPr>
            </a:lvl5pPr>
            <a:lvl6pPr marL="2285373" indent="0" algn="ctr">
              <a:buNone/>
              <a:defRPr>
                <a:solidFill>
                  <a:schemeClr val="tx1">
                    <a:tint val="75000"/>
                  </a:schemeClr>
                </a:solidFill>
              </a:defRPr>
            </a:lvl6pPr>
            <a:lvl7pPr marL="2742443" indent="0" algn="ctr">
              <a:buNone/>
              <a:defRPr>
                <a:solidFill>
                  <a:schemeClr val="tx1">
                    <a:tint val="75000"/>
                  </a:schemeClr>
                </a:solidFill>
              </a:defRPr>
            </a:lvl7pPr>
            <a:lvl8pPr marL="3199520" indent="0" algn="ctr">
              <a:buNone/>
              <a:defRPr>
                <a:solidFill>
                  <a:schemeClr val="tx1">
                    <a:tint val="75000"/>
                  </a:schemeClr>
                </a:solidFill>
              </a:defRPr>
            </a:lvl8pPr>
            <a:lvl9pPr marL="3656594"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896C8CD5-4F35-458F-93BC-30D744B6FCB7}" type="datetime1">
              <a:rPr lang="ru-RU" smtClean="0"/>
              <a:t>23.08.2017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t>‹#›</a:t>
            </a:fld>
            <a:endParaRPr lang="ru-RU"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8359859E-B3A8-437C-A1E4-E2E40C3C45A4}" type="datetime1">
              <a:rPr lang="ru-RU" smtClean="0"/>
              <a:t>23.08.2017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7F329797-E138-429B-A7CB-3FE0589BAEE7}" type="datetime1">
              <a:rPr lang="ru-RU" smtClean="0"/>
              <a:t>23.08.2017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070" indent="0" algn="ctr">
              <a:buNone/>
              <a:defRPr>
                <a:solidFill>
                  <a:schemeClr val="tx1">
                    <a:tint val="75000"/>
                  </a:schemeClr>
                </a:solidFill>
              </a:defRPr>
            </a:lvl2pPr>
            <a:lvl3pPr marL="914153" indent="0" algn="ctr">
              <a:buNone/>
              <a:defRPr>
                <a:solidFill>
                  <a:schemeClr val="tx1">
                    <a:tint val="75000"/>
                  </a:schemeClr>
                </a:solidFill>
              </a:defRPr>
            </a:lvl3pPr>
            <a:lvl4pPr marL="1371226" indent="0" algn="ctr">
              <a:buNone/>
              <a:defRPr>
                <a:solidFill>
                  <a:schemeClr val="tx1">
                    <a:tint val="75000"/>
                  </a:schemeClr>
                </a:solidFill>
              </a:defRPr>
            </a:lvl4pPr>
            <a:lvl5pPr marL="1828304" indent="0" algn="ctr">
              <a:buNone/>
              <a:defRPr>
                <a:solidFill>
                  <a:schemeClr val="tx1">
                    <a:tint val="75000"/>
                  </a:schemeClr>
                </a:solidFill>
              </a:defRPr>
            </a:lvl5pPr>
            <a:lvl6pPr marL="2285373" indent="0" algn="ctr">
              <a:buNone/>
              <a:defRPr>
                <a:solidFill>
                  <a:schemeClr val="tx1">
                    <a:tint val="75000"/>
                  </a:schemeClr>
                </a:solidFill>
              </a:defRPr>
            </a:lvl6pPr>
            <a:lvl7pPr marL="2742443" indent="0" algn="ctr">
              <a:buNone/>
              <a:defRPr>
                <a:solidFill>
                  <a:schemeClr val="tx1">
                    <a:tint val="75000"/>
                  </a:schemeClr>
                </a:solidFill>
              </a:defRPr>
            </a:lvl7pPr>
            <a:lvl8pPr marL="3199520" indent="0" algn="ctr">
              <a:buNone/>
              <a:defRPr>
                <a:solidFill>
                  <a:schemeClr val="tx1">
                    <a:tint val="75000"/>
                  </a:schemeClr>
                </a:solidFill>
              </a:defRPr>
            </a:lvl8pPr>
            <a:lvl9pPr marL="3656594"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9F02D338-1107-4FA0-8A38-9A79DCC1DDDE}"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20252353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C544B15F-C247-4A5B-A798-2E455109E402}"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8494847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6"/>
            <a:ext cx="7772400" cy="3240881"/>
          </a:xfrm>
        </p:spPr>
        <p:txBody>
          <a:bodyPr anchor="ctr">
            <a:noAutofit/>
          </a:bodyPr>
          <a:lstStyle>
            <a:lvl1pPr algn="l">
              <a:lnSpc>
                <a:spcPct val="100000"/>
              </a:lnSpc>
              <a:defRPr sz="8800" b="0" cap="all" spc="-80" baseline="0">
                <a:solidFill>
                  <a:schemeClr val="tx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070" indent="0">
              <a:buNone/>
              <a:defRPr sz="1800">
                <a:solidFill>
                  <a:schemeClr val="tx1">
                    <a:tint val="75000"/>
                  </a:schemeClr>
                </a:solidFill>
              </a:defRPr>
            </a:lvl2pPr>
            <a:lvl3pPr marL="914153" indent="0">
              <a:buNone/>
              <a:defRPr sz="1600">
                <a:solidFill>
                  <a:schemeClr val="tx1">
                    <a:tint val="75000"/>
                  </a:schemeClr>
                </a:solidFill>
              </a:defRPr>
            </a:lvl3pPr>
            <a:lvl4pPr marL="1371226" indent="0">
              <a:buNone/>
              <a:defRPr sz="1400">
                <a:solidFill>
                  <a:schemeClr val="tx1">
                    <a:tint val="75000"/>
                  </a:schemeClr>
                </a:solidFill>
              </a:defRPr>
            </a:lvl4pPr>
            <a:lvl5pPr marL="1828304" indent="0">
              <a:buNone/>
              <a:defRPr sz="1400">
                <a:solidFill>
                  <a:schemeClr val="tx1">
                    <a:tint val="75000"/>
                  </a:schemeClr>
                </a:solidFill>
              </a:defRPr>
            </a:lvl5pPr>
            <a:lvl6pPr marL="2285373" indent="0">
              <a:buNone/>
              <a:defRPr sz="1400">
                <a:solidFill>
                  <a:schemeClr val="tx1">
                    <a:tint val="75000"/>
                  </a:schemeClr>
                </a:solidFill>
              </a:defRPr>
            </a:lvl6pPr>
            <a:lvl7pPr marL="2742443" indent="0">
              <a:buNone/>
              <a:defRPr sz="1400">
                <a:solidFill>
                  <a:schemeClr val="tx1">
                    <a:tint val="75000"/>
                  </a:schemeClr>
                </a:solidFill>
              </a:defRPr>
            </a:lvl7pPr>
            <a:lvl8pPr marL="3199520" indent="0">
              <a:buNone/>
              <a:defRPr sz="1400">
                <a:solidFill>
                  <a:schemeClr val="tx1">
                    <a:tint val="75000"/>
                  </a:schemeClr>
                </a:solidFill>
              </a:defRPr>
            </a:lvl8pPr>
            <a:lvl9pPr marL="3656594"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92D867B3-485C-47ED-A3A5-E6FF787D0091}" type="datetime1">
              <a:rPr lang="ru-RU" smtClean="0">
                <a:solidFill>
                  <a:srgbClr val="000000"/>
                </a:solidFill>
              </a:rPr>
              <a:t>23.08.2017</a:t>
            </a:fld>
            <a:endParaRPr lang="ru-RU" dirty="0">
              <a:solidFill>
                <a:srgbClr val="000000"/>
              </a:solidFill>
            </a:endParaRPr>
          </a:p>
        </p:txBody>
      </p:sp>
      <p:sp>
        <p:nvSpPr>
          <p:cNvPr id="8" name="Slide Number Placeholder 7"/>
          <p:cNvSpPr>
            <a:spLocks noGrp="1"/>
          </p:cNvSpPr>
          <p:nvPr>
            <p:ph type="sldNum" sz="quarter" idx="11"/>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
        <p:nvSpPr>
          <p:cNvPr id="9" name="Footer Placeholder 8"/>
          <p:cNvSpPr>
            <a:spLocks noGrp="1"/>
          </p:cNvSpPr>
          <p:nvPr>
            <p:ph type="ftr" sz="quarter" idx="12"/>
          </p:nvPr>
        </p:nvSpPr>
        <p:spPr/>
        <p:txBody>
          <a:bodyPr/>
          <a:lstStyle/>
          <a:p>
            <a:endParaRPr lang="ru-RU" dirty="0">
              <a:solidFill>
                <a:srgbClr val="000000"/>
              </a:solidFill>
            </a:endParaRPr>
          </a:p>
        </p:txBody>
      </p:sp>
    </p:spTree>
    <p:extLst>
      <p:ext uri="{BB962C8B-B14F-4D97-AF65-F5344CB8AC3E}">
        <p14:creationId xmlns:p14="http://schemas.microsoft.com/office/powerpoint/2010/main" val="38705174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63068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9016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E574099C-825D-4700-A86D-FE6E4E0E60AF}"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43847736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marL="0" lvl="0" indent="0" algn="l" defTabSz="914153" rtl="0" eaLnBrk="1" latinLnBrk="0" hangingPunct="1">
              <a:spcBef>
                <a:spcPct val="20000"/>
              </a:spcBef>
              <a:buFont typeface="Arial" panose="020B0604020202020204" pitchFamily="34" charset="0"/>
              <a:buNone/>
            </a:pPr>
            <a:r>
              <a:rPr lang="ru-RU" smtClean="0"/>
              <a:t>Образец текста</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3904F687-1CAF-4257-8339-D4D5EC3AF20C}" type="datetime1">
              <a:rPr lang="ru-RU" smtClean="0">
                <a:solidFill>
                  <a:srgbClr val="000000"/>
                </a:solidFill>
              </a:rPr>
              <a:t>23.08.2017</a:t>
            </a:fld>
            <a:endParaRPr lang="ru-RU" dirty="0">
              <a:solidFill>
                <a:srgbClr val="000000"/>
              </a:solidFill>
            </a:endParaRPr>
          </a:p>
        </p:txBody>
      </p:sp>
      <p:sp>
        <p:nvSpPr>
          <p:cNvPr id="8" name="Footer Placeholder 7"/>
          <p:cNvSpPr>
            <a:spLocks noGrp="1"/>
          </p:cNvSpPr>
          <p:nvPr>
            <p:ph type="ftr" sz="quarter" idx="11"/>
          </p:nvPr>
        </p:nvSpPr>
        <p:spPr/>
        <p:txBody>
          <a:bodyPr/>
          <a:lstStyle/>
          <a:p>
            <a:endParaRPr lang="ru-RU" dirty="0">
              <a:solidFill>
                <a:srgbClr val="000000"/>
              </a:solidFill>
            </a:endParaRPr>
          </a:p>
        </p:txBody>
      </p:sp>
      <p:sp>
        <p:nvSpPr>
          <p:cNvPr id="9" name="Slide Number Placeholder 8"/>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203803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02A32140-5758-4345-8826-7F3E8943E81C}" type="datetime1">
              <a:rPr lang="ru-RU" smtClean="0">
                <a:solidFill>
                  <a:srgbClr val="000000"/>
                </a:solidFill>
              </a:rPr>
              <a:t>23.08.2017</a:t>
            </a:fld>
            <a:endParaRPr lang="ru-RU" dirty="0">
              <a:solidFill>
                <a:srgbClr val="000000"/>
              </a:solidFill>
            </a:endParaRPr>
          </a:p>
        </p:txBody>
      </p:sp>
      <p:sp>
        <p:nvSpPr>
          <p:cNvPr id="4" name="Footer Placeholder 3"/>
          <p:cNvSpPr>
            <a:spLocks noGrp="1"/>
          </p:cNvSpPr>
          <p:nvPr>
            <p:ph type="ftr" sz="quarter" idx="11"/>
          </p:nvPr>
        </p:nvSpPr>
        <p:spPr/>
        <p:txBody>
          <a:bodyPr/>
          <a:lstStyle/>
          <a:p>
            <a:endParaRPr lang="ru-RU" dirty="0">
              <a:solidFill>
                <a:srgbClr val="000000"/>
              </a:solidFill>
            </a:endParaRPr>
          </a:p>
        </p:txBody>
      </p:sp>
      <p:sp>
        <p:nvSpPr>
          <p:cNvPr id="5" name="Slide Number Placeholder 4"/>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27560303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958553-4E9A-4C4E-8350-C355AAF478D7}" type="datetime1">
              <a:rPr lang="ru-RU" smtClean="0">
                <a:solidFill>
                  <a:srgbClr val="000000"/>
                </a:solidFill>
              </a:rPr>
              <a:t>23.08.2017</a:t>
            </a:fld>
            <a:endParaRPr lang="ru-RU" dirty="0">
              <a:solidFill>
                <a:srgbClr val="000000"/>
              </a:solidFill>
            </a:endParaRPr>
          </a:p>
        </p:txBody>
      </p:sp>
      <p:sp>
        <p:nvSpPr>
          <p:cNvPr id="3" name="Footer Placeholder 2"/>
          <p:cNvSpPr>
            <a:spLocks noGrp="1"/>
          </p:cNvSpPr>
          <p:nvPr>
            <p:ph type="ftr" sz="quarter" idx="11"/>
          </p:nvPr>
        </p:nvSpPr>
        <p:spPr/>
        <p:txBody>
          <a:bodyPr/>
          <a:lstStyle/>
          <a:p>
            <a:endParaRPr lang="ru-RU" dirty="0">
              <a:solidFill>
                <a:srgbClr val="000000"/>
              </a:solidFill>
            </a:endParaRPr>
          </a:p>
        </p:txBody>
      </p:sp>
      <p:sp>
        <p:nvSpPr>
          <p:cNvPr id="4" name="Slide Number Placeholder 3"/>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26340342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2" y="1200150"/>
            <a:ext cx="3008313" cy="3360420"/>
          </a:xfrm>
        </p:spPr>
        <p:txBody>
          <a:bodyPr>
            <a:normAutofit/>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F645360-4CEF-43AC-AB52-C71D273AC8AC}"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
        <p:nvSpPr>
          <p:cNvPr id="8" name="Title 7"/>
          <p:cNvSpPr>
            <a:spLocks noGrp="1"/>
          </p:cNvSpPr>
          <p:nvPr>
            <p:ph type="title"/>
          </p:nvPr>
        </p:nvSpPr>
        <p:spPr/>
        <p:txBody>
          <a:bodyPr/>
          <a:lstStyle/>
          <a:p>
            <a:r>
              <a:rPr lang="ru-RU" smtClean="0"/>
              <a:t>Образец заголовка</a:t>
            </a:r>
            <a:endParaRPr lang="en-US"/>
          </a:p>
        </p:txBody>
      </p:sp>
    </p:spTree>
    <p:extLst>
      <p:ext uri="{BB962C8B-B14F-4D97-AF65-F5344CB8AC3E}">
        <p14:creationId xmlns:p14="http://schemas.microsoft.com/office/powerpoint/2010/main" val="19580420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CFC2468-5ACE-4F41-88F7-D3B1647D07AD}" type="datetime1">
              <a:rPr lang="ru-RU" smtClean="0"/>
              <a:t>23.08.2017</a:t>
            </a:fld>
            <a:endParaRPr lang="ru-RU" dirty="0"/>
          </a:p>
        </p:txBody>
      </p:sp>
      <p:sp>
        <p:nvSpPr>
          <p:cNvPr id="5" name="Footer Placeholder 4"/>
          <p:cNvSpPr>
            <a:spLocks noGrp="1"/>
          </p:cNvSpPr>
          <p:nvPr>
            <p:ph type="ftr" sz="quarter" idx="11"/>
          </p:nvPr>
        </p:nvSpPr>
        <p:spPr/>
        <p:txBody>
          <a:bodyPr/>
          <a:lstStyle/>
          <a:p>
            <a:endParaRPr lang="ru-RU" dirty="0"/>
          </a:p>
        </p:txBody>
      </p:sp>
      <p:sp>
        <p:nvSpPr>
          <p:cNvPr id="6" name="Slide Number Placeholder 5"/>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3" name="Picture Placeholder 2"/>
          <p:cNvSpPr>
            <a:spLocks noGrp="1"/>
          </p:cNvSpPr>
          <p:nvPr>
            <p:ph type="pic" idx="1"/>
          </p:nvPr>
        </p:nvSpPr>
        <p:spPr>
          <a:xfrm>
            <a:off x="5" y="0"/>
            <a:ext cx="9000877" cy="3634740"/>
          </a:xfrm>
          <a:solidFill>
            <a:schemeClr val="bg1">
              <a:lumMod val="75000"/>
            </a:schemeClr>
          </a:solidFill>
        </p:spPr>
        <p:txBody>
          <a:bodyPr/>
          <a:lstStyle>
            <a:lvl1pPr marL="0" indent="0">
              <a:buNone/>
              <a:defRPr sz="3200"/>
            </a:lvl1pPr>
            <a:lvl2pPr marL="457070" indent="0">
              <a:buNone/>
              <a:defRPr sz="2800"/>
            </a:lvl2pPr>
            <a:lvl3pPr marL="914153" indent="0">
              <a:buNone/>
              <a:defRPr sz="2400"/>
            </a:lvl3pPr>
            <a:lvl4pPr marL="1371226" indent="0">
              <a:buNone/>
              <a:defRPr sz="2000"/>
            </a:lvl4pPr>
            <a:lvl5pPr marL="1828304" indent="0">
              <a:buNone/>
              <a:defRPr sz="2000"/>
            </a:lvl5pPr>
            <a:lvl6pPr marL="2285373" indent="0">
              <a:buNone/>
              <a:defRPr sz="2000"/>
            </a:lvl6pPr>
            <a:lvl7pPr marL="2742443" indent="0">
              <a:buNone/>
              <a:defRPr sz="2000"/>
            </a:lvl7pPr>
            <a:lvl8pPr marL="3199520" indent="0">
              <a:buNone/>
              <a:defRPr sz="2000"/>
            </a:lvl8pPr>
            <a:lvl9pPr marL="3656594" indent="0">
              <a:buNone/>
              <a:defRPr sz="2000"/>
            </a:lvl9pPr>
          </a:lstStyle>
          <a:p>
            <a:r>
              <a:rPr lang="ru-RU" dirty="0" smtClean="0"/>
              <a:t>Вставка рисунка</a:t>
            </a:r>
            <a:endParaRPr lang="en-US" dirty="0"/>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600CB56A-B96C-4C45-888F-0D8FA39C7CB5}"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solidFill>
                  <a:srgbClr val="000000"/>
                </a:solidFill>
              </a:rPr>
              <a:pPr/>
              <a:t>‹#›</a:t>
            </a:fld>
            <a:endParaRPr lang="ru-RU" dirty="0">
              <a:solidFill>
                <a:srgbClr val="000000"/>
              </a:solidFill>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ru-RU" smtClean="0"/>
              <a:t>Образец заголовка</a:t>
            </a:r>
            <a:endParaRPr lang="en-US" dirty="0"/>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Tree>
    <p:extLst>
      <p:ext uri="{BB962C8B-B14F-4D97-AF65-F5344CB8AC3E}">
        <p14:creationId xmlns:p14="http://schemas.microsoft.com/office/powerpoint/2010/main" val="33039505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63D12B01-34D0-4C29-94E6-25E18485E33B}"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1963604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537B743E-86B2-4547-86CF-9647F3B609B9}"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4758288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71450"/>
            <a:ext cx="7772400" cy="3428999"/>
          </a:xfrm>
        </p:spPr>
        <p:txBody>
          <a:bodyPr anchor="ctr">
            <a:noAutofit/>
          </a:bodyPr>
          <a:lstStyle>
            <a:lvl1pPr>
              <a:lnSpc>
                <a:spcPct val="100000"/>
              </a:lnSpc>
              <a:defRPr sz="8800" spc="-80" baseline="0">
                <a:solidFill>
                  <a:schemeClr val="tx1"/>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457200" y="3600450"/>
            <a:ext cx="6858000" cy="685800"/>
          </a:xfrm>
        </p:spPr>
        <p:txBody>
          <a:bodyPr/>
          <a:lstStyle>
            <a:lvl1pPr marL="0" indent="0" algn="l">
              <a:buNone/>
              <a:defRPr b="0" cap="all" spc="120" baseline="0">
                <a:solidFill>
                  <a:schemeClr val="tx2"/>
                </a:solidFill>
                <a:latin typeface="+mj-lt"/>
              </a:defRPr>
            </a:lvl1pPr>
            <a:lvl2pPr marL="457070" indent="0" algn="ctr">
              <a:buNone/>
              <a:defRPr>
                <a:solidFill>
                  <a:schemeClr val="tx1">
                    <a:tint val="75000"/>
                  </a:schemeClr>
                </a:solidFill>
              </a:defRPr>
            </a:lvl2pPr>
            <a:lvl3pPr marL="914153" indent="0" algn="ctr">
              <a:buNone/>
              <a:defRPr>
                <a:solidFill>
                  <a:schemeClr val="tx1">
                    <a:tint val="75000"/>
                  </a:schemeClr>
                </a:solidFill>
              </a:defRPr>
            </a:lvl3pPr>
            <a:lvl4pPr marL="1371226" indent="0" algn="ctr">
              <a:buNone/>
              <a:defRPr>
                <a:solidFill>
                  <a:schemeClr val="tx1">
                    <a:tint val="75000"/>
                  </a:schemeClr>
                </a:solidFill>
              </a:defRPr>
            </a:lvl4pPr>
            <a:lvl5pPr marL="1828304" indent="0" algn="ctr">
              <a:buNone/>
              <a:defRPr>
                <a:solidFill>
                  <a:schemeClr val="tx1">
                    <a:tint val="75000"/>
                  </a:schemeClr>
                </a:solidFill>
              </a:defRPr>
            </a:lvl5pPr>
            <a:lvl6pPr marL="2285373" indent="0" algn="ctr">
              <a:buNone/>
              <a:defRPr>
                <a:solidFill>
                  <a:schemeClr val="tx1">
                    <a:tint val="75000"/>
                  </a:schemeClr>
                </a:solidFill>
              </a:defRPr>
            </a:lvl6pPr>
            <a:lvl7pPr marL="2742443" indent="0" algn="ctr">
              <a:buNone/>
              <a:defRPr>
                <a:solidFill>
                  <a:schemeClr val="tx1">
                    <a:tint val="75000"/>
                  </a:schemeClr>
                </a:solidFill>
              </a:defRPr>
            </a:lvl7pPr>
            <a:lvl8pPr marL="3199520" indent="0" algn="ctr">
              <a:buNone/>
              <a:defRPr>
                <a:solidFill>
                  <a:schemeClr val="tx1">
                    <a:tint val="75000"/>
                  </a:schemeClr>
                </a:solidFill>
              </a:defRPr>
            </a:lvl8pPr>
            <a:lvl9pPr marL="3656594"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E6402E13-99AA-4934-A8DA-BEF91B8C6B1D}"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solidFill>
                  <a:srgbClr val="000000"/>
                </a:solidFill>
              </a:rPr>
              <a:pPr/>
              <a:t>‹#›</a:t>
            </a:fld>
            <a:endParaRPr lang="ru-RU" dirty="0">
              <a:solidFill>
                <a:srgbClr val="000000"/>
              </a:solidFill>
            </a:endParaRPr>
          </a:p>
        </p:txBody>
      </p:sp>
    </p:spTree>
    <p:extLst>
      <p:ext uri="{BB962C8B-B14F-4D97-AF65-F5344CB8AC3E}">
        <p14:creationId xmlns:p14="http://schemas.microsoft.com/office/powerpoint/2010/main" val="17109930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77FD1E8-AC70-4FDB-BCA2-381781248609}"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185141295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6"/>
            <a:ext cx="7772400" cy="3240881"/>
          </a:xfrm>
        </p:spPr>
        <p:txBody>
          <a:bodyPr anchor="ctr">
            <a:noAutofit/>
          </a:bodyPr>
          <a:lstStyle>
            <a:lvl1pPr algn="l">
              <a:lnSpc>
                <a:spcPct val="100000"/>
              </a:lnSpc>
              <a:defRPr sz="8800" b="0" cap="all" spc="-80" baseline="0">
                <a:solidFill>
                  <a:schemeClr val="tx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070" indent="0">
              <a:buNone/>
              <a:defRPr sz="1800">
                <a:solidFill>
                  <a:schemeClr val="tx1">
                    <a:tint val="75000"/>
                  </a:schemeClr>
                </a:solidFill>
              </a:defRPr>
            </a:lvl2pPr>
            <a:lvl3pPr marL="914153" indent="0">
              <a:buNone/>
              <a:defRPr sz="1600">
                <a:solidFill>
                  <a:schemeClr val="tx1">
                    <a:tint val="75000"/>
                  </a:schemeClr>
                </a:solidFill>
              </a:defRPr>
            </a:lvl3pPr>
            <a:lvl4pPr marL="1371226" indent="0">
              <a:buNone/>
              <a:defRPr sz="1400">
                <a:solidFill>
                  <a:schemeClr val="tx1">
                    <a:tint val="75000"/>
                  </a:schemeClr>
                </a:solidFill>
              </a:defRPr>
            </a:lvl4pPr>
            <a:lvl5pPr marL="1828304" indent="0">
              <a:buNone/>
              <a:defRPr sz="1400">
                <a:solidFill>
                  <a:schemeClr val="tx1">
                    <a:tint val="75000"/>
                  </a:schemeClr>
                </a:solidFill>
              </a:defRPr>
            </a:lvl5pPr>
            <a:lvl6pPr marL="2285373" indent="0">
              <a:buNone/>
              <a:defRPr sz="1400">
                <a:solidFill>
                  <a:schemeClr val="tx1">
                    <a:tint val="75000"/>
                  </a:schemeClr>
                </a:solidFill>
              </a:defRPr>
            </a:lvl6pPr>
            <a:lvl7pPr marL="2742443" indent="0">
              <a:buNone/>
              <a:defRPr sz="1400">
                <a:solidFill>
                  <a:schemeClr val="tx1">
                    <a:tint val="75000"/>
                  </a:schemeClr>
                </a:solidFill>
              </a:defRPr>
            </a:lvl7pPr>
            <a:lvl8pPr marL="3199520" indent="0">
              <a:buNone/>
              <a:defRPr sz="1400">
                <a:solidFill>
                  <a:schemeClr val="tx1">
                    <a:tint val="75000"/>
                  </a:schemeClr>
                </a:solidFill>
              </a:defRPr>
            </a:lvl8pPr>
            <a:lvl9pPr marL="3656594"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1D3666AC-F340-4DE2-8206-6C53C8C4ED65}" type="datetime1">
              <a:rPr lang="ru-RU" smtClean="0">
                <a:solidFill>
                  <a:srgbClr val="000000"/>
                </a:solidFill>
              </a:rPr>
              <a:t>23.08.2017</a:t>
            </a:fld>
            <a:endParaRPr lang="ru-RU" dirty="0">
              <a:solidFill>
                <a:srgbClr val="000000"/>
              </a:solidFill>
            </a:endParaRPr>
          </a:p>
        </p:txBody>
      </p:sp>
      <p:sp>
        <p:nvSpPr>
          <p:cNvPr id="8" name="Slide Number Placeholder 7"/>
          <p:cNvSpPr>
            <a:spLocks noGrp="1"/>
          </p:cNvSpPr>
          <p:nvPr>
            <p:ph type="sldNum" sz="quarter" idx="11"/>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
        <p:nvSpPr>
          <p:cNvPr id="9" name="Footer Placeholder 8"/>
          <p:cNvSpPr>
            <a:spLocks noGrp="1"/>
          </p:cNvSpPr>
          <p:nvPr>
            <p:ph type="ftr" sz="quarter" idx="12"/>
          </p:nvPr>
        </p:nvSpPr>
        <p:spPr/>
        <p:txBody>
          <a:bodyPr/>
          <a:lstStyle/>
          <a:p>
            <a:endParaRPr lang="ru-RU" dirty="0">
              <a:solidFill>
                <a:srgbClr val="000000"/>
              </a:solidFill>
            </a:endParaRPr>
          </a:p>
        </p:txBody>
      </p:sp>
    </p:spTree>
    <p:extLst>
      <p:ext uri="{BB962C8B-B14F-4D97-AF65-F5344CB8AC3E}">
        <p14:creationId xmlns:p14="http://schemas.microsoft.com/office/powerpoint/2010/main" val="22456130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63068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9016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A6661E77-A53E-46EA-A845-F72FD306A581}"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8483929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marL="0" lvl="0" indent="0" algn="l" defTabSz="914153" rtl="0" eaLnBrk="1" latinLnBrk="0" hangingPunct="1">
              <a:spcBef>
                <a:spcPct val="20000"/>
              </a:spcBef>
              <a:buFont typeface="Arial" pitchFamily="34" charset="0"/>
              <a:buNone/>
            </a:pPr>
            <a:r>
              <a:rPr lang="ru-RU" smtClean="0"/>
              <a:t>Образец текста</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D79AE602-5B6F-4239-A5B0-115094C5D548}" type="datetime1">
              <a:rPr lang="ru-RU" smtClean="0">
                <a:solidFill>
                  <a:srgbClr val="000000"/>
                </a:solidFill>
              </a:rPr>
              <a:t>23.08.2017</a:t>
            </a:fld>
            <a:endParaRPr lang="ru-RU" dirty="0">
              <a:solidFill>
                <a:srgbClr val="000000"/>
              </a:solidFill>
            </a:endParaRPr>
          </a:p>
        </p:txBody>
      </p:sp>
      <p:sp>
        <p:nvSpPr>
          <p:cNvPr id="8" name="Footer Placeholder 7"/>
          <p:cNvSpPr>
            <a:spLocks noGrp="1"/>
          </p:cNvSpPr>
          <p:nvPr>
            <p:ph type="ftr" sz="quarter" idx="11"/>
          </p:nvPr>
        </p:nvSpPr>
        <p:spPr/>
        <p:txBody>
          <a:bodyPr/>
          <a:lstStyle/>
          <a:p>
            <a:endParaRPr lang="ru-RU" dirty="0">
              <a:solidFill>
                <a:srgbClr val="000000"/>
              </a:solidFill>
            </a:endParaRPr>
          </a:p>
        </p:txBody>
      </p:sp>
      <p:sp>
        <p:nvSpPr>
          <p:cNvPr id="9" name="Slide Number Placeholder 8"/>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13097855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A095BF2B-B999-42F2-AEDC-AC0836484D29}" type="datetime1">
              <a:rPr lang="ru-RU" smtClean="0">
                <a:solidFill>
                  <a:srgbClr val="000000"/>
                </a:solidFill>
              </a:rPr>
              <a:t>23.08.2017</a:t>
            </a:fld>
            <a:endParaRPr lang="ru-RU" dirty="0">
              <a:solidFill>
                <a:srgbClr val="000000"/>
              </a:solidFill>
            </a:endParaRPr>
          </a:p>
        </p:txBody>
      </p:sp>
      <p:sp>
        <p:nvSpPr>
          <p:cNvPr id="4" name="Footer Placeholder 3"/>
          <p:cNvSpPr>
            <a:spLocks noGrp="1"/>
          </p:cNvSpPr>
          <p:nvPr>
            <p:ph type="ftr" sz="quarter" idx="11"/>
          </p:nvPr>
        </p:nvSpPr>
        <p:spPr/>
        <p:txBody>
          <a:bodyPr/>
          <a:lstStyle/>
          <a:p>
            <a:endParaRPr lang="ru-RU" dirty="0">
              <a:solidFill>
                <a:srgbClr val="000000"/>
              </a:solidFill>
            </a:endParaRPr>
          </a:p>
        </p:txBody>
      </p:sp>
      <p:sp>
        <p:nvSpPr>
          <p:cNvPr id="5" name="Slide Number Placeholder 4"/>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36609372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5A4232-9AAB-49E0-A957-EC2172BDDC69}" type="datetime1">
              <a:rPr lang="ru-RU" smtClean="0">
                <a:solidFill>
                  <a:srgbClr val="000000"/>
                </a:solidFill>
              </a:rPr>
              <a:t>23.08.2017</a:t>
            </a:fld>
            <a:endParaRPr lang="ru-RU" dirty="0">
              <a:solidFill>
                <a:srgbClr val="000000"/>
              </a:solidFill>
            </a:endParaRPr>
          </a:p>
        </p:txBody>
      </p:sp>
      <p:sp>
        <p:nvSpPr>
          <p:cNvPr id="3" name="Footer Placeholder 2"/>
          <p:cNvSpPr>
            <a:spLocks noGrp="1"/>
          </p:cNvSpPr>
          <p:nvPr>
            <p:ph type="ftr" sz="quarter" idx="11"/>
          </p:nvPr>
        </p:nvSpPr>
        <p:spPr/>
        <p:txBody>
          <a:bodyPr/>
          <a:lstStyle/>
          <a:p>
            <a:endParaRPr lang="ru-RU" dirty="0">
              <a:solidFill>
                <a:srgbClr val="000000"/>
              </a:solidFill>
            </a:endParaRPr>
          </a:p>
        </p:txBody>
      </p:sp>
      <p:sp>
        <p:nvSpPr>
          <p:cNvPr id="4" name="Slide Number Placeholder 3"/>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814568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457200" y="1085856"/>
            <a:ext cx="7772400" cy="3240881"/>
          </a:xfrm>
        </p:spPr>
        <p:txBody>
          <a:bodyPr anchor="ctr">
            <a:noAutofit/>
          </a:bodyPr>
          <a:lstStyle>
            <a:lvl1pPr algn="l">
              <a:lnSpc>
                <a:spcPct val="100000"/>
              </a:lnSpc>
              <a:defRPr sz="8800" b="0" cap="all" spc="-80" baseline="0">
                <a:solidFill>
                  <a:schemeClr val="tx1"/>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457200" y="171451"/>
            <a:ext cx="7772400" cy="800100"/>
          </a:xfrm>
        </p:spPr>
        <p:txBody>
          <a:bodyPr anchor="b"/>
          <a:lstStyle>
            <a:lvl1pPr marL="0" indent="0">
              <a:buNone/>
              <a:defRPr sz="2000" b="0" cap="all" spc="120" baseline="0">
                <a:solidFill>
                  <a:schemeClr val="tx2"/>
                </a:solidFill>
                <a:latin typeface="+mj-lt"/>
              </a:defRPr>
            </a:lvl1pPr>
            <a:lvl2pPr marL="457070" indent="0">
              <a:buNone/>
              <a:defRPr sz="1800">
                <a:solidFill>
                  <a:schemeClr val="tx1">
                    <a:tint val="75000"/>
                  </a:schemeClr>
                </a:solidFill>
              </a:defRPr>
            </a:lvl2pPr>
            <a:lvl3pPr marL="914153" indent="0">
              <a:buNone/>
              <a:defRPr sz="1600">
                <a:solidFill>
                  <a:schemeClr val="tx1">
                    <a:tint val="75000"/>
                  </a:schemeClr>
                </a:solidFill>
              </a:defRPr>
            </a:lvl3pPr>
            <a:lvl4pPr marL="1371226" indent="0">
              <a:buNone/>
              <a:defRPr sz="1400">
                <a:solidFill>
                  <a:schemeClr val="tx1">
                    <a:tint val="75000"/>
                  </a:schemeClr>
                </a:solidFill>
              </a:defRPr>
            </a:lvl4pPr>
            <a:lvl5pPr marL="1828304" indent="0">
              <a:buNone/>
              <a:defRPr sz="1400">
                <a:solidFill>
                  <a:schemeClr val="tx1">
                    <a:tint val="75000"/>
                  </a:schemeClr>
                </a:solidFill>
              </a:defRPr>
            </a:lvl5pPr>
            <a:lvl6pPr marL="2285373" indent="0">
              <a:buNone/>
              <a:defRPr sz="1400">
                <a:solidFill>
                  <a:schemeClr val="tx1">
                    <a:tint val="75000"/>
                  </a:schemeClr>
                </a:solidFill>
              </a:defRPr>
            </a:lvl6pPr>
            <a:lvl7pPr marL="2742443" indent="0">
              <a:buNone/>
              <a:defRPr sz="1400">
                <a:solidFill>
                  <a:schemeClr val="tx1">
                    <a:tint val="75000"/>
                  </a:schemeClr>
                </a:solidFill>
              </a:defRPr>
            </a:lvl7pPr>
            <a:lvl8pPr marL="3199520" indent="0">
              <a:buNone/>
              <a:defRPr sz="1400">
                <a:solidFill>
                  <a:schemeClr val="tx1">
                    <a:tint val="75000"/>
                  </a:schemeClr>
                </a:solidFill>
              </a:defRPr>
            </a:lvl8pPr>
            <a:lvl9pPr marL="3656594" indent="0">
              <a:buNone/>
              <a:defRPr sz="1400">
                <a:solidFill>
                  <a:schemeClr val="tx1">
                    <a:tint val="75000"/>
                  </a:schemeClr>
                </a:solidFill>
              </a:defRPr>
            </a:lvl9pPr>
          </a:lstStyle>
          <a:p>
            <a:pPr lvl="0"/>
            <a:r>
              <a:rPr lang="ru-RU" smtClean="0"/>
              <a:t>Образец текста</a:t>
            </a:r>
          </a:p>
        </p:txBody>
      </p:sp>
      <p:sp>
        <p:nvSpPr>
          <p:cNvPr id="7" name="Date Placeholder 6"/>
          <p:cNvSpPr>
            <a:spLocks noGrp="1"/>
          </p:cNvSpPr>
          <p:nvPr>
            <p:ph type="dt" sz="half" idx="10"/>
          </p:nvPr>
        </p:nvSpPr>
        <p:spPr/>
        <p:txBody>
          <a:bodyPr/>
          <a:lstStyle/>
          <a:p>
            <a:fld id="{565888D8-BF85-41F2-B839-7B55E066901F}" type="datetime1">
              <a:rPr lang="ru-RU" smtClean="0"/>
              <a:t>23.08.2017</a:t>
            </a:fld>
            <a:endParaRPr lang="ru-RU" dirty="0"/>
          </a:p>
        </p:txBody>
      </p:sp>
      <p:sp>
        <p:nvSpPr>
          <p:cNvPr id="8" name="Slide Number Placeholder 7"/>
          <p:cNvSpPr>
            <a:spLocks noGrp="1"/>
          </p:cNvSpPr>
          <p:nvPr>
            <p:ph type="sldNum" sz="quarter" idx="11"/>
          </p:nvPr>
        </p:nvSpPr>
        <p:spPr/>
        <p:txBody>
          <a:bodyPr/>
          <a:lstStyle/>
          <a:p>
            <a:fld id="{40D522DB-584F-455F-8ADC-94152BB08241}" type="slidenum">
              <a:rPr lang="ru-RU" smtClean="0"/>
              <a:t>‹#›</a:t>
            </a:fld>
            <a:endParaRPr lang="ru-RU" dirty="0"/>
          </a:p>
        </p:txBody>
      </p:sp>
      <p:sp>
        <p:nvSpPr>
          <p:cNvPr id="9" name="Footer Placeholder 8"/>
          <p:cNvSpPr>
            <a:spLocks noGrp="1"/>
          </p:cNvSpPr>
          <p:nvPr>
            <p:ph type="ftr" sz="quarter" idx="12"/>
          </p:nvPr>
        </p:nvSpPr>
        <p:spPr/>
        <p:txBody>
          <a:bodyPr/>
          <a:lstStyle/>
          <a:p>
            <a:endParaRPr lang="ru-RU"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2" y="1200150"/>
            <a:ext cx="3008313" cy="3360420"/>
          </a:xfrm>
        </p:spPr>
        <p:txBody>
          <a:bodyPr>
            <a:normAutofit/>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7179C9E-77D8-443B-AD1D-F8E519975CCE}"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
        <p:nvSpPr>
          <p:cNvPr id="8" name="Title 7"/>
          <p:cNvSpPr>
            <a:spLocks noGrp="1"/>
          </p:cNvSpPr>
          <p:nvPr>
            <p:ph type="title"/>
          </p:nvPr>
        </p:nvSpPr>
        <p:spPr/>
        <p:txBody>
          <a:bodyPr/>
          <a:lstStyle/>
          <a:p>
            <a:r>
              <a:rPr lang="ru-RU" smtClean="0"/>
              <a:t>Образец заголовка</a:t>
            </a:r>
            <a:endParaRPr lang="en-US"/>
          </a:p>
        </p:txBody>
      </p:sp>
    </p:spTree>
    <p:extLst>
      <p:ext uri="{BB962C8B-B14F-4D97-AF65-F5344CB8AC3E}">
        <p14:creationId xmlns:p14="http://schemas.microsoft.com/office/powerpoint/2010/main" val="36709146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3" name="Picture Placeholder 2"/>
          <p:cNvSpPr>
            <a:spLocks noGrp="1"/>
          </p:cNvSpPr>
          <p:nvPr>
            <p:ph type="pic" idx="1"/>
          </p:nvPr>
        </p:nvSpPr>
        <p:spPr>
          <a:xfrm>
            <a:off x="5" y="0"/>
            <a:ext cx="9000877" cy="3634740"/>
          </a:xfrm>
          <a:solidFill>
            <a:schemeClr val="bg1">
              <a:lumMod val="75000"/>
            </a:schemeClr>
          </a:solidFill>
        </p:spPr>
        <p:txBody>
          <a:bodyPr/>
          <a:lstStyle>
            <a:lvl1pPr marL="0" indent="0">
              <a:buNone/>
              <a:defRPr sz="3200"/>
            </a:lvl1pPr>
            <a:lvl2pPr marL="457070" indent="0">
              <a:buNone/>
              <a:defRPr sz="2800"/>
            </a:lvl2pPr>
            <a:lvl3pPr marL="914153" indent="0">
              <a:buNone/>
              <a:defRPr sz="2400"/>
            </a:lvl3pPr>
            <a:lvl4pPr marL="1371226" indent="0">
              <a:buNone/>
              <a:defRPr sz="2000"/>
            </a:lvl4pPr>
            <a:lvl5pPr marL="1828304" indent="0">
              <a:buNone/>
              <a:defRPr sz="2000"/>
            </a:lvl5pPr>
            <a:lvl6pPr marL="2285373" indent="0">
              <a:buNone/>
              <a:defRPr sz="2000"/>
            </a:lvl6pPr>
            <a:lvl7pPr marL="2742443" indent="0">
              <a:buNone/>
              <a:defRPr sz="2000"/>
            </a:lvl7pPr>
            <a:lvl8pPr marL="3199520" indent="0">
              <a:buNone/>
              <a:defRPr sz="2000"/>
            </a:lvl8pPr>
            <a:lvl9pPr marL="3656594" indent="0">
              <a:buNone/>
              <a:defRPr sz="2000"/>
            </a:lvl9pPr>
          </a:lstStyle>
          <a:p>
            <a:r>
              <a:rPr lang="ru-RU" dirty="0" smtClean="0"/>
              <a:t>Вставка рисунка</a:t>
            </a:r>
            <a:endParaRPr lang="en-US" dirty="0"/>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98B8CFC-5E2B-435F-BA66-BFFC355DE0EE}" type="datetime1">
              <a:rPr lang="ru-RU" smtClean="0">
                <a:solidFill>
                  <a:srgbClr val="000000"/>
                </a:solidFill>
              </a:rPr>
              <a:t>23.08.2017</a:t>
            </a:fld>
            <a:endParaRPr lang="ru-RU" dirty="0">
              <a:solidFill>
                <a:srgbClr val="000000"/>
              </a:solidFill>
            </a:endParaRPr>
          </a:p>
        </p:txBody>
      </p:sp>
      <p:sp>
        <p:nvSpPr>
          <p:cNvPr id="6" name="Footer Placeholder 5"/>
          <p:cNvSpPr>
            <a:spLocks noGrp="1"/>
          </p:cNvSpPr>
          <p:nvPr>
            <p:ph type="ftr" sz="quarter" idx="11"/>
          </p:nvPr>
        </p:nvSpPr>
        <p:spPr/>
        <p:txBody>
          <a:bodyPr/>
          <a:lstStyle/>
          <a:p>
            <a:endParaRPr lang="ru-RU" dirty="0">
              <a:solidFill>
                <a:srgbClr val="000000"/>
              </a:solidFill>
            </a:endParaRPr>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solidFill>
                  <a:srgbClr val="000000"/>
                </a:solidFill>
              </a:rPr>
              <a:pPr/>
              <a:t>‹#›</a:t>
            </a:fld>
            <a:endParaRPr lang="ru-RU" dirty="0">
              <a:solidFill>
                <a:srgbClr val="000000"/>
              </a:solidFill>
            </a:endParaRPr>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ru-RU" smtClean="0"/>
              <a:t>Образец заголовка</a:t>
            </a:r>
            <a:endParaRPr lang="en-US" dirty="0"/>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Tree>
    <p:extLst>
      <p:ext uri="{BB962C8B-B14F-4D97-AF65-F5344CB8AC3E}">
        <p14:creationId xmlns:p14="http://schemas.microsoft.com/office/powerpoint/2010/main" val="292346371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8C964DC-A0A8-4C95-8FDC-AFBC6B7B079D}"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42741952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ru-RU" smtClean="0"/>
              <a:t>Образец заголовка</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3257BEC3-623F-430C-B261-27BEE1C8F3B8}"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11"/>
          </p:nvPr>
        </p:nvSpPr>
        <p:spPr/>
        <p:txBody>
          <a:bodyPr/>
          <a:lstStyle/>
          <a:p>
            <a:endParaRPr lang="ru-RU" dirty="0">
              <a:solidFill>
                <a:srgbClr val="000000"/>
              </a:solidFill>
            </a:endParaRPr>
          </a:p>
        </p:txBody>
      </p:sp>
      <p:sp>
        <p:nvSpPr>
          <p:cNvPr id="6" name="Slide Number Placeholder 5"/>
          <p:cNvSpPr>
            <a:spLocks noGrp="1"/>
          </p:cNvSpPr>
          <p:nvPr>
            <p:ph type="sldNum" sz="quarter" idx="12"/>
          </p:nvPr>
        </p:nvSpPr>
        <p:spPr/>
        <p:txBody>
          <a:bodyPr/>
          <a:lstStyle/>
          <a:p>
            <a:fld id="{40D522DB-584F-455F-8ADC-94152BB08241}" type="slidenum">
              <a:rPr lang="ru-RU" smtClean="0">
                <a:solidFill>
                  <a:srgbClr val="D1282E"/>
                </a:solidFill>
              </a:rPr>
              <a:pPr/>
              <a:t>‹#›</a:t>
            </a:fld>
            <a:endParaRPr lang="ru-RU" dirty="0">
              <a:solidFill>
                <a:srgbClr val="D1282E"/>
              </a:solidFill>
            </a:endParaRPr>
          </a:p>
        </p:txBody>
      </p:sp>
    </p:spTree>
    <p:extLst>
      <p:ext uri="{BB962C8B-B14F-4D97-AF65-F5344CB8AC3E}">
        <p14:creationId xmlns:p14="http://schemas.microsoft.com/office/powerpoint/2010/main" val="33794482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841772"/>
            <a:ext cx="6858000" cy="17907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2701528"/>
            <a:ext cx="6858000" cy="1241822"/>
          </a:xfrm>
        </p:spPr>
        <p:txBody>
          <a:bodyPr/>
          <a:lstStyle>
            <a:lvl1pPr marL="0" indent="0" algn="ctr">
              <a:buNone/>
              <a:defRPr sz="1800"/>
            </a:lvl1pPr>
            <a:lvl2pPr marL="342803" indent="0" algn="ctr">
              <a:buNone/>
              <a:defRPr sz="1500"/>
            </a:lvl2pPr>
            <a:lvl3pPr marL="685613" indent="0" algn="ctr">
              <a:buNone/>
              <a:defRPr sz="1400"/>
            </a:lvl3pPr>
            <a:lvl4pPr marL="1028420" indent="0" algn="ctr">
              <a:buNone/>
              <a:defRPr sz="1200"/>
            </a:lvl4pPr>
            <a:lvl5pPr marL="1371226" indent="0" algn="ctr">
              <a:buNone/>
              <a:defRPr sz="1200"/>
            </a:lvl5pPr>
            <a:lvl6pPr marL="1714037" indent="0" algn="ctr">
              <a:buNone/>
              <a:defRPr sz="1200"/>
            </a:lvl6pPr>
            <a:lvl7pPr marL="2056838" indent="0" algn="ctr">
              <a:buNone/>
              <a:defRPr sz="1200"/>
            </a:lvl7pPr>
            <a:lvl8pPr marL="2399640" indent="0" algn="ctr">
              <a:buNone/>
              <a:defRPr sz="1200"/>
            </a:lvl8pPr>
            <a:lvl9pPr marL="2742443"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22C82173-00B8-4158-976F-95F2FAD220B1}"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201827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D64F123E-8C38-4043-B0D8-E30D8A951F63}"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57943054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7" y="1282307"/>
            <a:ext cx="7886700" cy="2139553"/>
          </a:xfrm>
        </p:spPr>
        <p:txBody>
          <a:bodyPr anchor="b"/>
          <a:lstStyle>
            <a:lvl1pPr>
              <a:defRPr sz="4500"/>
            </a:lvl1pPr>
          </a:lstStyle>
          <a:p>
            <a:r>
              <a:rPr lang="ru-RU" smtClean="0"/>
              <a:t>Образец заголовка</a:t>
            </a:r>
            <a:endParaRPr lang="ru-RU"/>
          </a:p>
        </p:txBody>
      </p:sp>
      <p:sp>
        <p:nvSpPr>
          <p:cNvPr id="3" name="Текст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03" indent="0">
              <a:buNone/>
              <a:defRPr sz="1500">
                <a:solidFill>
                  <a:schemeClr val="tx1">
                    <a:tint val="75000"/>
                  </a:schemeClr>
                </a:solidFill>
              </a:defRPr>
            </a:lvl2pPr>
            <a:lvl3pPr marL="685613" indent="0">
              <a:buNone/>
              <a:defRPr sz="1400">
                <a:solidFill>
                  <a:schemeClr val="tx1">
                    <a:tint val="75000"/>
                  </a:schemeClr>
                </a:solidFill>
              </a:defRPr>
            </a:lvl3pPr>
            <a:lvl4pPr marL="1028420" indent="0">
              <a:buNone/>
              <a:defRPr sz="1200">
                <a:solidFill>
                  <a:schemeClr val="tx1">
                    <a:tint val="75000"/>
                  </a:schemeClr>
                </a:solidFill>
              </a:defRPr>
            </a:lvl4pPr>
            <a:lvl5pPr marL="1371226" indent="0">
              <a:buNone/>
              <a:defRPr sz="1200">
                <a:solidFill>
                  <a:schemeClr val="tx1">
                    <a:tint val="75000"/>
                  </a:schemeClr>
                </a:solidFill>
              </a:defRPr>
            </a:lvl5pPr>
            <a:lvl6pPr marL="1714037" indent="0">
              <a:buNone/>
              <a:defRPr sz="1200">
                <a:solidFill>
                  <a:schemeClr val="tx1">
                    <a:tint val="75000"/>
                  </a:schemeClr>
                </a:solidFill>
              </a:defRPr>
            </a:lvl6pPr>
            <a:lvl7pPr marL="2056838" indent="0">
              <a:buNone/>
              <a:defRPr sz="1200">
                <a:solidFill>
                  <a:schemeClr val="tx1">
                    <a:tint val="75000"/>
                  </a:schemeClr>
                </a:solidFill>
              </a:defRPr>
            </a:lvl7pPr>
            <a:lvl8pPr marL="2399640" indent="0">
              <a:buNone/>
              <a:defRPr sz="1200">
                <a:solidFill>
                  <a:schemeClr val="tx1">
                    <a:tint val="75000"/>
                  </a:schemeClr>
                </a:solidFill>
              </a:defRPr>
            </a:lvl8pPr>
            <a:lvl9pPr marL="2742443" indent="0">
              <a:buNone/>
              <a:defRPr sz="12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CC079700-4403-491D-85D8-0CBBA069D055}"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02038652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291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C3A0274D-CFBC-465E-8F8B-5A275FFA33FC}"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7719565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273844"/>
            <a:ext cx="7886700" cy="994172"/>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2" y="1260872"/>
            <a:ext cx="3868340" cy="617934"/>
          </a:xfrm>
        </p:spPr>
        <p:txBody>
          <a:bodyPr anchor="b"/>
          <a:lstStyle>
            <a:lvl1pPr marL="0" indent="0">
              <a:buNone/>
              <a:defRPr sz="1800" b="1"/>
            </a:lvl1pPr>
            <a:lvl2pPr marL="342803" indent="0">
              <a:buNone/>
              <a:defRPr sz="1500" b="1"/>
            </a:lvl2pPr>
            <a:lvl3pPr marL="685613" indent="0">
              <a:buNone/>
              <a:defRPr sz="1400" b="1"/>
            </a:lvl3pPr>
            <a:lvl4pPr marL="1028420" indent="0">
              <a:buNone/>
              <a:defRPr sz="1200" b="1"/>
            </a:lvl4pPr>
            <a:lvl5pPr marL="1371226" indent="0">
              <a:buNone/>
              <a:defRPr sz="1200" b="1"/>
            </a:lvl5pPr>
            <a:lvl6pPr marL="1714037" indent="0">
              <a:buNone/>
              <a:defRPr sz="1200" b="1"/>
            </a:lvl6pPr>
            <a:lvl7pPr marL="2056838" indent="0">
              <a:buNone/>
              <a:defRPr sz="1200" b="1"/>
            </a:lvl7pPr>
            <a:lvl8pPr marL="2399640" indent="0">
              <a:buNone/>
              <a:defRPr sz="1200" b="1"/>
            </a:lvl8pPr>
            <a:lvl9pPr marL="2742443" indent="0">
              <a:buNone/>
              <a:defRPr sz="1200" b="1"/>
            </a:lvl9pPr>
          </a:lstStyle>
          <a:p>
            <a:pPr lvl="0"/>
            <a:r>
              <a:rPr lang="ru-RU" smtClean="0"/>
              <a:t>Образец текста</a:t>
            </a:r>
          </a:p>
        </p:txBody>
      </p:sp>
      <p:sp>
        <p:nvSpPr>
          <p:cNvPr id="4" name="Объект 3"/>
          <p:cNvSpPr>
            <a:spLocks noGrp="1"/>
          </p:cNvSpPr>
          <p:nvPr>
            <p:ph sz="half" idx="2"/>
          </p:nvPr>
        </p:nvSpPr>
        <p:spPr>
          <a:xfrm>
            <a:off x="629842" y="1878806"/>
            <a:ext cx="3868340"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2" y="1260872"/>
            <a:ext cx="3887391" cy="617934"/>
          </a:xfrm>
        </p:spPr>
        <p:txBody>
          <a:bodyPr anchor="b"/>
          <a:lstStyle>
            <a:lvl1pPr marL="0" indent="0">
              <a:buNone/>
              <a:defRPr sz="1800" b="1"/>
            </a:lvl1pPr>
            <a:lvl2pPr marL="342803" indent="0">
              <a:buNone/>
              <a:defRPr sz="1500" b="1"/>
            </a:lvl2pPr>
            <a:lvl3pPr marL="685613" indent="0">
              <a:buNone/>
              <a:defRPr sz="1400" b="1"/>
            </a:lvl3pPr>
            <a:lvl4pPr marL="1028420" indent="0">
              <a:buNone/>
              <a:defRPr sz="1200" b="1"/>
            </a:lvl4pPr>
            <a:lvl5pPr marL="1371226" indent="0">
              <a:buNone/>
              <a:defRPr sz="1200" b="1"/>
            </a:lvl5pPr>
            <a:lvl6pPr marL="1714037" indent="0">
              <a:buNone/>
              <a:defRPr sz="1200" b="1"/>
            </a:lvl6pPr>
            <a:lvl7pPr marL="2056838" indent="0">
              <a:buNone/>
              <a:defRPr sz="1200" b="1"/>
            </a:lvl7pPr>
            <a:lvl8pPr marL="2399640" indent="0">
              <a:buNone/>
              <a:defRPr sz="1200" b="1"/>
            </a:lvl8pPr>
            <a:lvl9pPr marL="2742443" indent="0">
              <a:buNone/>
              <a:defRPr sz="1200" b="1"/>
            </a:lvl9pPr>
          </a:lstStyle>
          <a:p>
            <a:pPr lvl="0"/>
            <a:r>
              <a:rPr lang="ru-RU" smtClean="0"/>
              <a:t>Образец текста</a:t>
            </a:r>
          </a:p>
        </p:txBody>
      </p:sp>
      <p:sp>
        <p:nvSpPr>
          <p:cNvPr id="6" name="Объект 5"/>
          <p:cNvSpPr>
            <a:spLocks noGrp="1"/>
          </p:cNvSpPr>
          <p:nvPr>
            <p:ph sz="quarter" idx="4"/>
          </p:nvPr>
        </p:nvSpPr>
        <p:spPr>
          <a:xfrm>
            <a:off x="4629152" y="1878806"/>
            <a:ext cx="3887391"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AC76D293-6608-4EDC-A58F-F324F648768F}" type="datetime1">
              <a:rPr lang="ru-RU" smtClean="0">
                <a:solidFill>
                  <a:prstClr val="black">
                    <a:tint val="75000"/>
                  </a:prstClr>
                </a:solidFill>
              </a:rPr>
              <a:t>23.08.2017</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49934117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575F9D11-13F8-4048-9E30-F9565D7EDC7F}" type="datetime1">
              <a:rPr lang="ru-RU" smtClean="0">
                <a:solidFill>
                  <a:prstClr val="black">
                    <a:tint val="75000"/>
                  </a:prstClr>
                </a:solidFill>
              </a:rPr>
              <a:t>23.08.2017</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995775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sz="half" idx="1"/>
          </p:nvPr>
        </p:nvSpPr>
        <p:spPr>
          <a:xfrm>
            <a:off x="163068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090160" y="1181100"/>
            <a:ext cx="329184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9A1A9EB5-0D7F-4731-A4EE-7B8B88C96C6F}" type="datetime1">
              <a:rPr lang="ru-RU" smtClean="0"/>
              <a:t>23.08.2017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EE66D94B-5636-4D40-8ECF-4C3C1C36308E}" type="datetime1">
              <a:rPr lang="ru-RU" smtClean="0">
                <a:solidFill>
                  <a:prstClr val="black">
                    <a:tint val="75000"/>
                  </a:prstClr>
                </a:solidFill>
              </a:rPr>
              <a:t>23.08.2017</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2525299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Объект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03" indent="0">
              <a:buNone/>
              <a:defRPr sz="1100"/>
            </a:lvl2pPr>
            <a:lvl3pPr marL="685613" indent="0">
              <a:buNone/>
              <a:defRPr sz="900"/>
            </a:lvl3pPr>
            <a:lvl4pPr marL="1028420" indent="0">
              <a:buNone/>
              <a:defRPr sz="800"/>
            </a:lvl4pPr>
            <a:lvl5pPr marL="1371226" indent="0">
              <a:buNone/>
              <a:defRPr sz="800"/>
            </a:lvl5pPr>
            <a:lvl6pPr marL="1714037" indent="0">
              <a:buNone/>
              <a:defRPr sz="800"/>
            </a:lvl6pPr>
            <a:lvl7pPr marL="2056838" indent="0">
              <a:buNone/>
              <a:defRPr sz="800"/>
            </a:lvl7pPr>
            <a:lvl8pPr marL="2399640" indent="0">
              <a:buNone/>
              <a:defRPr sz="800"/>
            </a:lvl8pPr>
            <a:lvl9pPr marL="2742443"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E2FB2708-EA08-440E-8C50-288515D28481}"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9709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3887391" y="740570"/>
            <a:ext cx="4629150" cy="3655219"/>
          </a:xfrm>
        </p:spPr>
        <p:txBody>
          <a:bodyPr/>
          <a:lstStyle>
            <a:lvl1pPr marL="0" indent="0">
              <a:buNone/>
              <a:defRPr sz="2400"/>
            </a:lvl1pPr>
            <a:lvl2pPr marL="342803" indent="0">
              <a:buNone/>
              <a:defRPr sz="2100"/>
            </a:lvl2pPr>
            <a:lvl3pPr marL="685613" indent="0">
              <a:buNone/>
              <a:defRPr sz="1800"/>
            </a:lvl3pPr>
            <a:lvl4pPr marL="1028420" indent="0">
              <a:buNone/>
              <a:defRPr sz="1500"/>
            </a:lvl4pPr>
            <a:lvl5pPr marL="1371226" indent="0">
              <a:buNone/>
              <a:defRPr sz="1500"/>
            </a:lvl5pPr>
            <a:lvl6pPr marL="1714037" indent="0">
              <a:buNone/>
              <a:defRPr sz="1500"/>
            </a:lvl6pPr>
            <a:lvl7pPr marL="2056838" indent="0">
              <a:buNone/>
              <a:defRPr sz="1500"/>
            </a:lvl7pPr>
            <a:lvl8pPr marL="2399640" indent="0">
              <a:buNone/>
              <a:defRPr sz="1500"/>
            </a:lvl8pPr>
            <a:lvl9pPr marL="2742443" indent="0">
              <a:buNone/>
              <a:defRPr sz="1500"/>
            </a:lvl9pPr>
          </a:lstStyle>
          <a:p>
            <a:endParaRPr lang="ru-RU" dirty="0"/>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03" indent="0">
              <a:buNone/>
              <a:defRPr sz="1100"/>
            </a:lvl2pPr>
            <a:lvl3pPr marL="685613" indent="0">
              <a:buNone/>
              <a:defRPr sz="900"/>
            </a:lvl3pPr>
            <a:lvl4pPr marL="1028420" indent="0">
              <a:buNone/>
              <a:defRPr sz="800"/>
            </a:lvl4pPr>
            <a:lvl5pPr marL="1371226" indent="0">
              <a:buNone/>
              <a:defRPr sz="800"/>
            </a:lvl5pPr>
            <a:lvl6pPr marL="1714037" indent="0">
              <a:buNone/>
              <a:defRPr sz="800"/>
            </a:lvl6pPr>
            <a:lvl7pPr marL="2056838" indent="0">
              <a:buNone/>
              <a:defRPr sz="800"/>
            </a:lvl7pPr>
            <a:lvl8pPr marL="2399640" indent="0">
              <a:buNone/>
              <a:defRPr sz="800"/>
            </a:lvl8pPr>
            <a:lvl9pPr marL="2742443"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5209A0FC-16EB-4017-8E4A-BF5F55D3B208}"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6408896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8A6044FE-062B-4278-8739-A44DA96FBC46}"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49985053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6" y="273843"/>
            <a:ext cx="1971675" cy="4358879"/>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28652" y="273843"/>
            <a:ext cx="5800725" cy="435887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9AA690F-1AFD-4699-8DEA-F352B8374DC9}"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46018337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841772"/>
            <a:ext cx="6858000" cy="17907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2701528"/>
            <a:ext cx="6858000" cy="1241822"/>
          </a:xfrm>
        </p:spPr>
        <p:txBody>
          <a:bodyPr/>
          <a:lstStyle>
            <a:lvl1pPr marL="0" indent="0" algn="ctr">
              <a:buNone/>
              <a:defRPr sz="1800"/>
            </a:lvl1pPr>
            <a:lvl2pPr marL="342821" indent="0" algn="ctr">
              <a:buNone/>
              <a:defRPr sz="1500"/>
            </a:lvl2pPr>
            <a:lvl3pPr marL="685647" indent="0" algn="ctr">
              <a:buNone/>
              <a:defRPr sz="1400"/>
            </a:lvl3pPr>
            <a:lvl4pPr marL="1028471" indent="0" algn="ctr">
              <a:buNone/>
              <a:defRPr sz="1200"/>
            </a:lvl4pPr>
            <a:lvl5pPr marL="1371294" indent="0" algn="ctr">
              <a:buNone/>
              <a:defRPr sz="1200"/>
            </a:lvl5pPr>
            <a:lvl6pPr marL="1714121" indent="0" algn="ctr">
              <a:buNone/>
              <a:defRPr sz="1200"/>
            </a:lvl6pPr>
            <a:lvl7pPr marL="2056940" indent="0" algn="ctr">
              <a:buNone/>
              <a:defRPr sz="1200"/>
            </a:lvl7pPr>
            <a:lvl8pPr marL="2399760" indent="0" algn="ctr">
              <a:buNone/>
              <a:defRPr sz="1200"/>
            </a:lvl8pPr>
            <a:lvl9pPr marL="2742581"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BE69F6B8-70E5-488C-9612-C53C2884E2FC}"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6003276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C4BC3552-454D-4AA1-9315-571FB68F9611}"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9372700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7" y="1282307"/>
            <a:ext cx="7886700" cy="2139553"/>
          </a:xfrm>
        </p:spPr>
        <p:txBody>
          <a:bodyPr anchor="b"/>
          <a:lstStyle>
            <a:lvl1pPr>
              <a:defRPr sz="4500"/>
            </a:lvl1pPr>
          </a:lstStyle>
          <a:p>
            <a:r>
              <a:rPr lang="ru-RU" smtClean="0"/>
              <a:t>Образец заголовка</a:t>
            </a:r>
            <a:endParaRPr lang="ru-RU"/>
          </a:p>
        </p:txBody>
      </p:sp>
      <p:sp>
        <p:nvSpPr>
          <p:cNvPr id="3" name="Текст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21" indent="0">
              <a:buNone/>
              <a:defRPr sz="1500">
                <a:solidFill>
                  <a:schemeClr val="tx1">
                    <a:tint val="75000"/>
                  </a:schemeClr>
                </a:solidFill>
              </a:defRPr>
            </a:lvl2pPr>
            <a:lvl3pPr marL="685647" indent="0">
              <a:buNone/>
              <a:defRPr sz="1400">
                <a:solidFill>
                  <a:schemeClr val="tx1">
                    <a:tint val="75000"/>
                  </a:schemeClr>
                </a:solidFill>
              </a:defRPr>
            </a:lvl3pPr>
            <a:lvl4pPr marL="1028471" indent="0">
              <a:buNone/>
              <a:defRPr sz="1200">
                <a:solidFill>
                  <a:schemeClr val="tx1">
                    <a:tint val="75000"/>
                  </a:schemeClr>
                </a:solidFill>
              </a:defRPr>
            </a:lvl4pPr>
            <a:lvl5pPr marL="1371294" indent="0">
              <a:buNone/>
              <a:defRPr sz="1200">
                <a:solidFill>
                  <a:schemeClr val="tx1">
                    <a:tint val="75000"/>
                  </a:schemeClr>
                </a:solidFill>
              </a:defRPr>
            </a:lvl5pPr>
            <a:lvl6pPr marL="1714121" indent="0">
              <a:buNone/>
              <a:defRPr sz="1200">
                <a:solidFill>
                  <a:schemeClr val="tx1">
                    <a:tint val="75000"/>
                  </a:schemeClr>
                </a:solidFill>
              </a:defRPr>
            </a:lvl6pPr>
            <a:lvl7pPr marL="2056940" indent="0">
              <a:buNone/>
              <a:defRPr sz="1200">
                <a:solidFill>
                  <a:schemeClr val="tx1">
                    <a:tint val="75000"/>
                  </a:schemeClr>
                </a:solidFill>
              </a:defRPr>
            </a:lvl7pPr>
            <a:lvl8pPr marL="2399760" indent="0">
              <a:buNone/>
              <a:defRPr sz="1200">
                <a:solidFill>
                  <a:schemeClr val="tx1">
                    <a:tint val="75000"/>
                  </a:schemeClr>
                </a:solidFill>
              </a:defRPr>
            </a:lvl8pPr>
            <a:lvl9pPr marL="2742581" indent="0">
              <a:buNone/>
              <a:defRPr sz="12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4F3C6B5F-B309-4F6B-A87F-93BEDC047992}"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0215524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291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EB2FC8F0-AB55-4D11-8563-E00D3ABE41AC}"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6116529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273844"/>
            <a:ext cx="7886700" cy="994172"/>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2" y="1260872"/>
            <a:ext cx="3868340" cy="617934"/>
          </a:xfrm>
        </p:spPr>
        <p:txBody>
          <a:bodyPr anchor="b"/>
          <a:lstStyle>
            <a:lvl1pPr marL="0" indent="0">
              <a:buNone/>
              <a:defRPr sz="1800" b="1"/>
            </a:lvl1pPr>
            <a:lvl2pPr marL="342821" indent="0">
              <a:buNone/>
              <a:defRPr sz="1500" b="1"/>
            </a:lvl2pPr>
            <a:lvl3pPr marL="685647" indent="0">
              <a:buNone/>
              <a:defRPr sz="1400" b="1"/>
            </a:lvl3pPr>
            <a:lvl4pPr marL="1028471" indent="0">
              <a:buNone/>
              <a:defRPr sz="1200" b="1"/>
            </a:lvl4pPr>
            <a:lvl5pPr marL="1371294" indent="0">
              <a:buNone/>
              <a:defRPr sz="1200" b="1"/>
            </a:lvl5pPr>
            <a:lvl6pPr marL="1714121" indent="0">
              <a:buNone/>
              <a:defRPr sz="1200" b="1"/>
            </a:lvl6pPr>
            <a:lvl7pPr marL="2056940" indent="0">
              <a:buNone/>
              <a:defRPr sz="1200" b="1"/>
            </a:lvl7pPr>
            <a:lvl8pPr marL="2399760" indent="0">
              <a:buNone/>
              <a:defRPr sz="1200" b="1"/>
            </a:lvl8pPr>
            <a:lvl9pPr marL="2742581" indent="0">
              <a:buNone/>
              <a:defRPr sz="1200" b="1"/>
            </a:lvl9pPr>
          </a:lstStyle>
          <a:p>
            <a:pPr lvl="0"/>
            <a:r>
              <a:rPr lang="ru-RU" smtClean="0"/>
              <a:t>Образец текста</a:t>
            </a:r>
          </a:p>
        </p:txBody>
      </p:sp>
      <p:sp>
        <p:nvSpPr>
          <p:cNvPr id="4" name="Объект 3"/>
          <p:cNvSpPr>
            <a:spLocks noGrp="1"/>
          </p:cNvSpPr>
          <p:nvPr>
            <p:ph sz="half" idx="2"/>
          </p:nvPr>
        </p:nvSpPr>
        <p:spPr>
          <a:xfrm>
            <a:off x="629842" y="1878806"/>
            <a:ext cx="3868340"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2" y="1260872"/>
            <a:ext cx="3887391" cy="617934"/>
          </a:xfrm>
        </p:spPr>
        <p:txBody>
          <a:bodyPr anchor="b"/>
          <a:lstStyle>
            <a:lvl1pPr marL="0" indent="0">
              <a:buNone/>
              <a:defRPr sz="1800" b="1"/>
            </a:lvl1pPr>
            <a:lvl2pPr marL="342821" indent="0">
              <a:buNone/>
              <a:defRPr sz="1500" b="1"/>
            </a:lvl2pPr>
            <a:lvl3pPr marL="685647" indent="0">
              <a:buNone/>
              <a:defRPr sz="1400" b="1"/>
            </a:lvl3pPr>
            <a:lvl4pPr marL="1028471" indent="0">
              <a:buNone/>
              <a:defRPr sz="1200" b="1"/>
            </a:lvl4pPr>
            <a:lvl5pPr marL="1371294" indent="0">
              <a:buNone/>
              <a:defRPr sz="1200" b="1"/>
            </a:lvl5pPr>
            <a:lvl6pPr marL="1714121" indent="0">
              <a:buNone/>
              <a:defRPr sz="1200" b="1"/>
            </a:lvl6pPr>
            <a:lvl7pPr marL="2056940" indent="0">
              <a:buNone/>
              <a:defRPr sz="1200" b="1"/>
            </a:lvl7pPr>
            <a:lvl8pPr marL="2399760" indent="0">
              <a:buNone/>
              <a:defRPr sz="1200" b="1"/>
            </a:lvl8pPr>
            <a:lvl9pPr marL="2742581" indent="0">
              <a:buNone/>
              <a:defRPr sz="1200" b="1"/>
            </a:lvl9pPr>
          </a:lstStyle>
          <a:p>
            <a:pPr lvl="0"/>
            <a:r>
              <a:rPr lang="ru-RU" smtClean="0"/>
              <a:t>Образец текста</a:t>
            </a:r>
          </a:p>
        </p:txBody>
      </p:sp>
      <p:sp>
        <p:nvSpPr>
          <p:cNvPr id="6" name="Объект 5"/>
          <p:cNvSpPr>
            <a:spLocks noGrp="1"/>
          </p:cNvSpPr>
          <p:nvPr>
            <p:ph sz="quarter" idx="4"/>
          </p:nvPr>
        </p:nvSpPr>
        <p:spPr>
          <a:xfrm>
            <a:off x="4629152" y="1878806"/>
            <a:ext cx="3887391"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F4D2274B-3E9C-40FA-9344-872966DA29B7}" type="datetime1">
              <a:rPr lang="ru-RU" smtClean="0">
                <a:solidFill>
                  <a:prstClr val="black">
                    <a:tint val="75000"/>
                  </a:prstClr>
                </a:solidFill>
              </a:rPr>
              <a:t>23.08.2017</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8916684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1627632" y="1179576"/>
            <a:ext cx="3291840" cy="479822"/>
          </a:xfrm>
        </p:spPr>
        <p:txBody>
          <a:bodyPr anchor="b">
            <a:noAutofit/>
          </a:bodyPr>
          <a:lstStyle>
            <a:lvl1pPr marL="0" indent="0">
              <a:buNone/>
              <a:defRPr sz="1800" b="0" cap="all" spc="100" baseline="0">
                <a:solidFill>
                  <a:schemeClr val="tx1"/>
                </a:solidFill>
                <a:latin typeface="+mj-lt"/>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627632"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5093208" y="1179576"/>
            <a:ext cx="3291840" cy="47982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070" indent="0">
              <a:buNone/>
              <a:defRPr sz="2000" b="1"/>
            </a:lvl2pPr>
            <a:lvl3pPr marL="914153" indent="0">
              <a:buNone/>
              <a:defRPr sz="1800" b="1"/>
            </a:lvl3pPr>
            <a:lvl4pPr marL="1371226" indent="0">
              <a:buNone/>
              <a:defRPr sz="1600" b="1"/>
            </a:lvl4pPr>
            <a:lvl5pPr marL="1828304" indent="0">
              <a:buNone/>
              <a:defRPr sz="1600" b="1"/>
            </a:lvl5pPr>
            <a:lvl6pPr marL="2285373" indent="0">
              <a:buNone/>
              <a:defRPr sz="1600" b="1"/>
            </a:lvl6pPr>
            <a:lvl7pPr marL="2742443" indent="0">
              <a:buNone/>
              <a:defRPr sz="1600" b="1"/>
            </a:lvl7pPr>
            <a:lvl8pPr marL="3199520" indent="0">
              <a:buNone/>
              <a:defRPr sz="1600" b="1"/>
            </a:lvl8pPr>
            <a:lvl9pPr marL="3656594" indent="0">
              <a:buNone/>
              <a:defRPr sz="1600" b="1"/>
            </a:lvl9pPr>
          </a:lstStyle>
          <a:p>
            <a:pPr marL="0" lvl="0" indent="0" algn="l" defTabSz="914153" rtl="0" eaLnBrk="1" latinLnBrk="0" hangingPunct="1">
              <a:spcBef>
                <a:spcPct val="20000"/>
              </a:spcBef>
              <a:buFont typeface="Arial" pitchFamily="34" charset="0"/>
              <a:buNone/>
            </a:pPr>
            <a:r>
              <a:rPr lang="ru-RU" smtClean="0"/>
              <a:t>Образец текста</a:t>
            </a:r>
          </a:p>
        </p:txBody>
      </p:sp>
      <p:sp>
        <p:nvSpPr>
          <p:cNvPr id="6" name="Content Placeholder 5"/>
          <p:cNvSpPr>
            <a:spLocks noGrp="1"/>
          </p:cNvSpPr>
          <p:nvPr>
            <p:ph sz="quarter" idx="4"/>
          </p:nvPr>
        </p:nvSpPr>
        <p:spPr>
          <a:xfrm>
            <a:off x="5093208" y="1694525"/>
            <a:ext cx="3291840" cy="28803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2C1108F-CA84-4F70-8CB3-683B6F5B14DC}" type="datetime1">
              <a:rPr lang="ru-RU" smtClean="0"/>
              <a:t>23.08.2017</a:t>
            </a:fld>
            <a:endParaRPr lang="ru-RU" dirty="0"/>
          </a:p>
        </p:txBody>
      </p:sp>
      <p:sp>
        <p:nvSpPr>
          <p:cNvPr id="8" name="Footer Placeholder 7"/>
          <p:cNvSpPr>
            <a:spLocks noGrp="1"/>
          </p:cNvSpPr>
          <p:nvPr>
            <p:ph type="ftr" sz="quarter" idx="11"/>
          </p:nvPr>
        </p:nvSpPr>
        <p:spPr/>
        <p:txBody>
          <a:bodyPr/>
          <a:lstStyle/>
          <a:p>
            <a:endParaRPr lang="ru-RU" dirty="0"/>
          </a:p>
        </p:txBody>
      </p:sp>
      <p:sp>
        <p:nvSpPr>
          <p:cNvPr id="9" name="Slide Number Placeholder 8"/>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9224817B-7469-4425-A79A-D17FF0AD337C}" type="datetime1">
              <a:rPr lang="ru-RU" smtClean="0">
                <a:solidFill>
                  <a:prstClr val="black">
                    <a:tint val="75000"/>
                  </a:prstClr>
                </a:solidFill>
              </a:rPr>
              <a:t>23.08.2017</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7590049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928D8CEA-B0FE-4E8E-AFB0-CF95401727FA}" type="datetime1">
              <a:rPr lang="ru-RU" smtClean="0">
                <a:solidFill>
                  <a:prstClr val="black">
                    <a:tint val="75000"/>
                  </a:prstClr>
                </a:solidFill>
              </a:rPr>
              <a:t>23.08.2017</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441643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Объект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21" indent="0">
              <a:buNone/>
              <a:defRPr sz="1100"/>
            </a:lvl2pPr>
            <a:lvl3pPr marL="685647" indent="0">
              <a:buNone/>
              <a:defRPr sz="900"/>
            </a:lvl3pPr>
            <a:lvl4pPr marL="1028471" indent="0">
              <a:buNone/>
              <a:defRPr sz="800"/>
            </a:lvl4pPr>
            <a:lvl5pPr marL="1371294" indent="0">
              <a:buNone/>
              <a:defRPr sz="800"/>
            </a:lvl5pPr>
            <a:lvl6pPr marL="1714121" indent="0">
              <a:buNone/>
              <a:defRPr sz="800"/>
            </a:lvl6pPr>
            <a:lvl7pPr marL="2056940" indent="0">
              <a:buNone/>
              <a:defRPr sz="800"/>
            </a:lvl7pPr>
            <a:lvl8pPr marL="2399760" indent="0">
              <a:buNone/>
              <a:defRPr sz="800"/>
            </a:lvl8pPr>
            <a:lvl9pPr marL="2742581"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17A356A3-FC5A-427E-8DC8-43C158350B84}"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69074988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3887391" y="740570"/>
            <a:ext cx="4629150" cy="3655219"/>
          </a:xfrm>
        </p:spPr>
        <p:txBody>
          <a:bodyPr/>
          <a:lstStyle>
            <a:lvl1pPr marL="0" indent="0">
              <a:buNone/>
              <a:defRPr sz="2400"/>
            </a:lvl1pPr>
            <a:lvl2pPr marL="342821" indent="0">
              <a:buNone/>
              <a:defRPr sz="2100"/>
            </a:lvl2pPr>
            <a:lvl3pPr marL="685647" indent="0">
              <a:buNone/>
              <a:defRPr sz="1800"/>
            </a:lvl3pPr>
            <a:lvl4pPr marL="1028471" indent="0">
              <a:buNone/>
              <a:defRPr sz="1500"/>
            </a:lvl4pPr>
            <a:lvl5pPr marL="1371294" indent="0">
              <a:buNone/>
              <a:defRPr sz="1500"/>
            </a:lvl5pPr>
            <a:lvl6pPr marL="1714121" indent="0">
              <a:buNone/>
              <a:defRPr sz="1500"/>
            </a:lvl6pPr>
            <a:lvl7pPr marL="2056940" indent="0">
              <a:buNone/>
              <a:defRPr sz="1500"/>
            </a:lvl7pPr>
            <a:lvl8pPr marL="2399760" indent="0">
              <a:buNone/>
              <a:defRPr sz="1500"/>
            </a:lvl8pPr>
            <a:lvl9pPr marL="2742581" indent="0">
              <a:buNone/>
              <a:defRPr sz="1500"/>
            </a:lvl9pPr>
          </a:lstStyle>
          <a:p>
            <a:endParaRPr lang="ru-RU" dirty="0"/>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21" indent="0">
              <a:buNone/>
              <a:defRPr sz="1100"/>
            </a:lvl2pPr>
            <a:lvl3pPr marL="685647" indent="0">
              <a:buNone/>
              <a:defRPr sz="900"/>
            </a:lvl3pPr>
            <a:lvl4pPr marL="1028471" indent="0">
              <a:buNone/>
              <a:defRPr sz="800"/>
            </a:lvl4pPr>
            <a:lvl5pPr marL="1371294" indent="0">
              <a:buNone/>
              <a:defRPr sz="800"/>
            </a:lvl5pPr>
            <a:lvl6pPr marL="1714121" indent="0">
              <a:buNone/>
              <a:defRPr sz="800"/>
            </a:lvl6pPr>
            <a:lvl7pPr marL="2056940" indent="0">
              <a:buNone/>
              <a:defRPr sz="800"/>
            </a:lvl7pPr>
            <a:lvl8pPr marL="2399760" indent="0">
              <a:buNone/>
              <a:defRPr sz="800"/>
            </a:lvl8pPr>
            <a:lvl9pPr marL="2742581"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7B14C4F2-5BF0-47BA-A38D-DD3B9CF0A58B}"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61401245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F36BE5F6-E4E3-4F82-A2D6-E82F1CC059D0}"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8555300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6" y="273843"/>
            <a:ext cx="1971675" cy="4358879"/>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28652" y="273843"/>
            <a:ext cx="5800725" cy="435887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3CBEE52F-6C03-42BB-9525-13E1EF766465}"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7104F45D-83F2-4E4B-989B-4A68BA514DA9}"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50539270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143000" y="841772"/>
            <a:ext cx="6858000" cy="1790700"/>
          </a:xfrm>
        </p:spPr>
        <p:txBody>
          <a:bodyPr anchor="b"/>
          <a:lstStyle>
            <a:lvl1pPr algn="ctr">
              <a:defRPr sz="4500"/>
            </a:lvl1pPr>
          </a:lstStyle>
          <a:p>
            <a:r>
              <a:rPr lang="ru-RU" smtClean="0"/>
              <a:t>Образец заголовка</a:t>
            </a:r>
            <a:endParaRPr lang="ru-RU"/>
          </a:p>
        </p:txBody>
      </p:sp>
      <p:sp>
        <p:nvSpPr>
          <p:cNvPr id="3" name="Подзаголовок 2"/>
          <p:cNvSpPr>
            <a:spLocks noGrp="1"/>
          </p:cNvSpPr>
          <p:nvPr>
            <p:ph type="subTitle" idx="1"/>
          </p:nvPr>
        </p:nvSpPr>
        <p:spPr>
          <a:xfrm>
            <a:off x="1143000" y="2701528"/>
            <a:ext cx="6858000" cy="1241822"/>
          </a:xfrm>
        </p:spPr>
        <p:txBody>
          <a:bodyPr/>
          <a:lstStyle>
            <a:lvl1pPr marL="0" indent="0" algn="ctr">
              <a:buNone/>
              <a:defRPr sz="1800"/>
            </a:lvl1pPr>
            <a:lvl2pPr marL="342848" indent="0" algn="ctr">
              <a:buNone/>
              <a:defRPr sz="1500"/>
            </a:lvl2pPr>
            <a:lvl3pPr marL="685698" indent="0" algn="ctr">
              <a:buNone/>
              <a:defRPr sz="1400"/>
            </a:lvl3pPr>
            <a:lvl4pPr marL="1028547" indent="0" algn="ctr">
              <a:buNone/>
              <a:defRPr sz="1200"/>
            </a:lvl4pPr>
            <a:lvl5pPr marL="1371396" indent="0" algn="ctr">
              <a:buNone/>
              <a:defRPr sz="1200"/>
            </a:lvl5pPr>
            <a:lvl6pPr marL="1714247" indent="0" algn="ctr">
              <a:buNone/>
              <a:defRPr sz="1200"/>
            </a:lvl6pPr>
            <a:lvl7pPr marL="2057093" indent="0" algn="ctr">
              <a:buNone/>
              <a:defRPr sz="1200"/>
            </a:lvl7pPr>
            <a:lvl8pPr marL="2399940" indent="0" algn="ctr">
              <a:buNone/>
              <a:defRPr sz="1200"/>
            </a:lvl8pPr>
            <a:lvl9pPr marL="2742788" indent="0" algn="ctr">
              <a:buNone/>
              <a:defRPr sz="1200"/>
            </a:lvl9pPr>
          </a:lstStyle>
          <a:p>
            <a:r>
              <a:rPr lang="ru-RU" smtClean="0"/>
              <a:t>Образец подзаголовка</a:t>
            </a:r>
            <a:endParaRPr lang="ru-RU"/>
          </a:p>
        </p:txBody>
      </p:sp>
      <p:sp>
        <p:nvSpPr>
          <p:cNvPr id="4" name="Дата 3"/>
          <p:cNvSpPr>
            <a:spLocks noGrp="1"/>
          </p:cNvSpPr>
          <p:nvPr>
            <p:ph type="dt" sz="half" idx="10"/>
          </p:nvPr>
        </p:nvSpPr>
        <p:spPr/>
        <p:txBody>
          <a:bodyPr/>
          <a:lstStyle/>
          <a:p>
            <a:fld id="{7C6ED78F-77CB-4C15-9EE1-2F47632F1485}"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64566839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4070B4E8-D8A1-45E5-BBB2-E6B381654852}"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301475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3887" y="1282307"/>
            <a:ext cx="7886700" cy="2139553"/>
          </a:xfrm>
        </p:spPr>
        <p:txBody>
          <a:bodyPr anchor="b"/>
          <a:lstStyle>
            <a:lvl1pPr>
              <a:defRPr sz="4500"/>
            </a:lvl1pPr>
          </a:lstStyle>
          <a:p>
            <a:r>
              <a:rPr lang="ru-RU" smtClean="0"/>
              <a:t>Образец заголовка</a:t>
            </a:r>
            <a:endParaRPr lang="ru-RU"/>
          </a:p>
        </p:txBody>
      </p:sp>
      <p:sp>
        <p:nvSpPr>
          <p:cNvPr id="3" name="Текст 2"/>
          <p:cNvSpPr>
            <a:spLocks noGrp="1"/>
          </p:cNvSpPr>
          <p:nvPr>
            <p:ph type="body" idx="1"/>
          </p:nvPr>
        </p:nvSpPr>
        <p:spPr>
          <a:xfrm>
            <a:off x="623887" y="3442099"/>
            <a:ext cx="7886700" cy="1125140"/>
          </a:xfrm>
        </p:spPr>
        <p:txBody>
          <a:bodyPr/>
          <a:lstStyle>
            <a:lvl1pPr marL="0" indent="0">
              <a:buNone/>
              <a:defRPr sz="1800">
                <a:solidFill>
                  <a:schemeClr val="tx1">
                    <a:tint val="75000"/>
                  </a:schemeClr>
                </a:solidFill>
              </a:defRPr>
            </a:lvl1pPr>
            <a:lvl2pPr marL="342848" indent="0">
              <a:buNone/>
              <a:defRPr sz="1500">
                <a:solidFill>
                  <a:schemeClr val="tx1">
                    <a:tint val="75000"/>
                  </a:schemeClr>
                </a:solidFill>
              </a:defRPr>
            </a:lvl2pPr>
            <a:lvl3pPr marL="685698" indent="0">
              <a:buNone/>
              <a:defRPr sz="1400">
                <a:solidFill>
                  <a:schemeClr val="tx1">
                    <a:tint val="75000"/>
                  </a:schemeClr>
                </a:solidFill>
              </a:defRPr>
            </a:lvl3pPr>
            <a:lvl4pPr marL="1028547" indent="0">
              <a:buNone/>
              <a:defRPr sz="1200">
                <a:solidFill>
                  <a:schemeClr val="tx1">
                    <a:tint val="75000"/>
                  </a:schemeClr>
                </a:solidFill>
              </a:defRPr>
            </a:lvl4pPr>
            <a:lvl5pPr marL="1371396" indent="0">
              <a:buNone/>
              <a:defRPr sz="1200">
                <a:solidFill>
                  <a:schemeClr val="tx1">
                    <a:tint val="75000"/>
                  </a:schemeClr>
                </a:solidFill>
              </a:defRPr>
            </a:lvl5pPr>
            <a:lvl6pPr marL="1714247" indent="0">
              <a:buNone/>
              <a:defRPr sz="1200">
                <a:solidFill>
                  <a:schemeClr val="tx1">
                    <a:tint val="75000"/>
                  </a:schemeClr>
                </a:solidFill>
              </a:defRPr>
            </a:lvl6pPr>
            <a:lvl7pPr marL="2057093" indent="0">
              <a:buNone/>
              <a:defRPr sz="1200">
                <a:solidFill>
                  <a:schemeClr val="tx1">
                    <a:tint val="75000"/>
                  </a:schemeClr>
                </a:solidFill>
              </a:defRPr>
            </a:lvl7pPr>
            <a:lvl8pPr marL="2399940" indent="0">
              <a:buNone/>
              <a:defRPr sz="1200">
                <a:solidFill>
                  <a:schemeClr val="tx1">
                    <a:tint val="75000"/>
                  </a:schemeClr>
                </a:solidFill>
              </a:defRPr>
            </a:lvl8pPr>
            <a:lvl9pPr marL="2742788" indent="0">
              <a:buNone/>
              <a:defRPr sz="12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fld id="{97E25F6A-086B-4450-BA6C-6FF69866D463}"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68233023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Объект 2"/>
          <p:cNvSpPr>
            <a:spLocks noGrp="1"/>
          </p:cNvSpPr>
          <p:nvPr>
            <p:ph sz="half" idx="1"/>
          </p:nvPr>
        </p:nvSpPr>
        <p:spPr>
          <a:xfrm>
            <a:off x="6286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Объект 3"/>
          <p:cNvSpPr>
            <a:spLocks noGrp="1"/>
          </p:cNvSpPr>
          <p:nvPr>
            <p:ph sz="half" idx="2"/>
          </p:nvPr>
        </p:nvSpPr>
        <p:spPr>
          <a:xfrm>
            <a:off x="4629150" y="1369218"/>
            <a:ext cx="3886200" cy="3263504"/>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Дата 4"/>
          <p:cNvSpPr>
            <a:spLocks noGrp="1"/>
          </p:cNvSpPr>
          <p:nvPr>
            <p:ph type="dt" sz="half" idx="10"/>
          </p:nvPr>
        </p:nvSpPr>
        <p:spPr/>
        <p:txBody>
          <a:bodyPr/>
          <a:lstStyle/>
          <a:p>
            <a:fld id="{B6593542-8580-4963-8239-8646F925A9C4}"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8108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0095D041-54DB-4398-9FD8-D93A58A5938E}" type="datetime1">
              <a:rPr lang="ru-RU" smtClean="0"/>
              <a:t>23.08.2017</a:t>
            </a:fld>
            <a:endParaRPr lang="ru-RU" dirty="0"/>
          </a:p>
        </p:txBody>
      </p:sp>
      <p:sp>
        <p:nvSpPr>
          <p:cNvPr id="4" name="Footer Placeholder 3"/>
          <p:cNvSpPr>
            <a:spLocks noGrp="1"/>
          </p:cNvSpPr>
          <p:nvPr>
            <p:ph type="ftr" sz="quarter" idx="11"/>
          </p:nvPr>
        </p:nvSpPr>
        <p:spPr/>
        <p:txBody>
          <a:bodyPr/>
          <a:lstStyle/>
          <a:p>
            <a:endParaRPr lang="ru-RU" dirty="0"/>
          </a:p>
        </p:txBody>
      </p:sp>
      <p:sp>
        <p:nvSpPr>
          <p:cNvPr id="5" name="Slide Number Placeholder 4"/>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273844"/>
            <a:ext cx="7886700" cy="994172"/>
          </a:xfrm>
        </p:spPr>
        <p:txBody>
          <a:bodyPr/>
          <a:lstStyle/>
          <a:p>
            <a:r>
              <a:rPr lang="ru-RU" smtClean="0"/>
              <a:t>Образец заголовка</a:t>
            </a:r>
            <a:endParaRPr lang="ru-RU"/>
          </a:p>
        </p:txBody>
      </p:sp>
      <p:sp>
        <p:nvSpPr>
          <p:cNvPr id="3" name="Текст 2"/>
          <p:cNvSpPr>
            <a:spLocks noGrp="1"/>
          </p:cNvSpPr>
          <p:nvPr>
            <p:ph type="body" idx="1"/>
          </p:nvPr>
        </p:nvSpPr>
        <p:spPr>
          <a:xfrm>
            <a:off x="629842" y="1260872"/>
            <a:ext cx="3868340" cy="617934"/>
          </a:xfrm>
        </p:spPr>
        <p:txBody>
          <a:bodyPr anchor="b"/>
          <a:lstStyle>
            <a:lvl1pPr marL="0" indent="0">
              <a:buNone/>
              <a:defRPr sz="1800" b="1"/>
            </a:lvl1pPr>
            <a:lvl2pPr marL="342848" indent="0">
              <a:buNone/>
              <a:defRPr sz="1500" b="1"/>
            </a:lvl2pPr>
            <a:lvl3pPr marL="685698" indent="0">
              <a:buNone/>
              <a:defRPr sz="1400" b="1"/>
            </a:lvl3pPr>
            <a:lvl4pPr marL="1028547" indent="0">
              <a:buNone/>
              <a:defRPr sz="1200" b="1"/>
            </a:lvl4pPr>
            <a:lvl5pPr marL="1371396" indent="0">
              <a:buNone/>
              <a:defRPr sz="1200" b="1"/>
            </a:lvl5pPr>
            <a:lvl6pPr marL="1714247" indent="0">
              <a:buNone/>
              <a:defRPr sz="1200" b="1"/>
            </a:lvl6pPr>
            <a:lvl7pPr marL="2057093" indent="0">
              <a:buNone/>
              <a:defRPr sz="1200" b="1"/>
            </a:lvl7pPr>
            <a:lvl8pPr marL="2399940" indent="0">
              <a:buNone/>
              <a:defRPr sz="1200" b="1"/>
            </a:lvl8pPr>
            <a:lvl9pPr marL="2742788" indent="0">
              <a:buNone/>
              <a:defRPr sz="1200" b="1"/>
            </a:lvl9pPr>
          </a:lstStyle>
          <a:p>
            <a:pPr lvl="0"/>
            <a:r>
              <a:rPr lang="ru-RU" smtClean="0"/>
              <a:t>Образец текста</a:t>
            </a:r>
          </a:p>
        </p:txBody>
      </p:sp>
      <p:sp>
        <p:nvSpPr>
          <p:cNvPr id="4" name="Объект 3"/>
          <p:cNvSpPr>
            <a:spLocks noGrp="1"/>
          </p:cNvSpPr>
          <p:nvPr>
            <p:ph sz="half" idx="2"/>
          </p:nvPr>
        </p:nvSpPr>
        <p:spPr>
          <a:xfrm>
            <a:off x="629842" y="1878806"/>
            <a:ext cx="3868340"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5" name="Текст 4"/>
          <p:cNvSpPr>
            <a:spLocks noGrp="1"/>
          </p:cNvSpPr>
          <p:nvPr>
            <p:ph type="body" sz="quarter" idx="3"/>
          </p:nvPr>
        </p:nvSpPr>
        <p:spPr>
          <a:xfrm>
            <a:off x="4629152" y="1260872"/>
            <a:ext cx="3887391" cy="617934"/>
          </a:xfrm>
        </p:spPr>
        <p:txBody>
          <a:bodyPr anchor="b"/>
          <a:lstStyle>
            <a:lvl1pPr marL="0" indent="0">
              <a:buNone/>
              <a:defRPr sz="1800" b="1"/>
            </a:lvl1pPr>
            <a:lvl2pPr marL="342848" indent="0">
              <a:buNone/>
              <a:defRPr sz="1500" b="1"/>
            </a:lvl2pPr>
            <a:lvl3pPr marL="685698" indent="0">
              <a:buNone/>
              <a:defRPr sz="1400" b="1"/>
            </a:lvl3pPr>
            <a:lvl4pPr marL="1028547" indent="0">
              <a:buNone/>
              <a:defRPr sz="1200" b="1"/>
            </a:lvl4pPr>
            <a:lvl5pPr marL="1371396" indent="0">
              <a:buNone/>
              <a:defRPr sz="1200" b="1"/>
            </a:lvl5pPr>
            <a:lvl6pPr marL="1714247" indent="0">
              <a:buNone/>
              <a:defRPr sz="1200" b="1"/>
            </a:lvl6pPr>
            <a:lvl7pPr marL="2057093" indent="0">
              <a:buNone/>
              <a:defRPr sz="1200" b="1"/>
            </a:lvl7pPr>
            <a:lvl8pPr marL="2399940" indent="0">
              <a:buNone/>
              <a:defRPr sz="1200" b="1"/>
            </a:lvl8pPr>
            <a:lvl9pPr marL="2742788" indent="0">
              <a:buNone/>
              <a:defRPr sz="1200" b="1"/>
            </a:lvl9pPr>
          </a:lstStyle>
          <a:p>
            <a:pPr lvl="0"/>
            <a:r>
              <a:rPr lang="ru-RU" smtClean="0"/>
              <a:t>Образец текста</a:t>
            </a:r>
          </a:p>
        </p:txBody>
      </p:sp>
      <p:sp>
        <p:nvSpPr>
          <p:cNvPr id="6" name="Объект 5"/>
          <p:cNvSpPr>
            <a:spLocks noGrp="1"/>
          </p:cNvSpPr>
          <p:nvPr>
            <p:ph sz="quarter" idx="4"/>
          </p:nvPr>
        </p:nvSpPr>
        <p:spPr>
          <a:xfrm>
            <a:off x="4629152" y="1878806"/>
            <a:ext cx="3887391" cy="2763441"/>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7" name="Дата 6"/>
          <p:cNvSpPr>
            <a:spLocks noGrp="1"/>
          </p:cNvSpPr>
          <p:nvPr>
            <p:ph type="dt" sz="half" idx="10"/>
          </p:nvPr>
        </p:nvSpPr>
        <p:spPr/>
        <p:txBody>
          <a:bodyPr/>
          <a:lstStyle/>
          <a:p>
            <a:fld id="{785DBADB-226C-4C1A-AADF-17BF4E64A287}" type="datetime1">
              <a:rPr lang="ru-RU" smtClean="0">
                <a:solidFill>
                  <a:prstClr val="black">
                    <a:tint val="75000"/>
                  </a:prstClr>
                </a:solidFill>
              </a:rPr>
              <a:t>23.08.2017</a:t>
            </a:fld>
            <a:endParaRPr lang="ru-RU" dirty="0">
              <a:solidFill>
                <a:prstClr val="black">
                  <a:tint val="75000"/>
                </a:prstClr>
              </a:solidFill>
            </a:endParaRPr>
          </a:p>
        </p:txBody>
      </p:sp>
      <p:sp>
        <p:nvSpPr>
          <p:cNvPr id="8" name="Нижний колонтитул 7"/>
          <p:cNvSpPr>
            <a:spLocks noGrp="1"/>
          </p:cNvSpPr>
          <p:nvPr>
            <p:ph type="ftr" sz="quarter" idx="11"/>
          </p:nvPr>
        </p:nvSpPr>
        <p:spPr/>
        <p:txBody>
          <a:bodyPr/>
          <a:lstStyle/>
          <a:p>
            <a:endParaRPr lang="ru-RU" dirty="0">
              <a:solidFill>
                <a:prstClr val="black">
                  <a:tint val="75000"/>
                </a:prstClr>
              </a:solidFill>
            </a:endParaRPr>
          </a:p>
        </p:txBody>
      </p:sp>
      <p:sp>
        <p:nvSpPr>
          <p:cNvPr id="9" name="Номер слайда 8"/>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76935054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Дата 2"/>
          <p:cNvSpPr>
            <a:spLocks noGrp="1"/>
          </p:cNvSpPr>
          <p:nvPr>
            <p:ph type="dt" sz="half" idx="10"/>
          </p:nvPr>
        </p:nvSpPr>
        <p:spPr/>
        <p:txBody>
          <a:bodyPr/>
          <a:lstStyle/>
          <a:p>
            <a:fld id="{EC91A7F4-5BE6-457D-9647-280BE8B9E90B}" type="datetime1">
              <a:rPr lang="ru-RU" smtClean="0">
                <a:solidFill>
                  <a:prstClr val="black">
                    <a:tint val="75000"/>
                  </a:prstClr>
                </a:solidFill>
              </a:rPr>
              <a:t>23.08.2017</a:t>
            </a:fld>
            <a:endParaRPr lang="ru-RU" dirty="0">
              <a:solidFill>
                <a:prstClr val="black">
                  <a:tint val="75000"/>
                </a:prstClr>
              </a:solidFill>
            </a:endParaRPr>
          </a:p>
        </p:txBody>
      </p:sp>
      <p:sp>
        <p:nvSpPr>
          <p:cNvPr id="4" name="Нижний колонтитул 3"/>
          <p:cNvSpPr>
            <a:spLocks noGrp="1"/>
          </p:cNvSpPr>
          <p:nvPr>
            <p:ph type="ftr" sz="quarter" idx="11"/>
          </p:nvPr>
        </p:nvSpPr>
        <p:spPr/>
        <p:txBody>
          <a:bodyPr/>
          <a:lstStyle/>
          <a:p>
            <a:endParaRPr lang="ru-RU" dirty="0">
              <a:solidFill>
                <a:prstClr val="black">
                  <a:tint val="75000"/>
                </a:prstClr>
              </a:solidFill>
            </a:endParaRPr>
          </a:p>
        </p:txBody>
      </p:sp>
      <p:sp>
        <p:nvSpPr>
          <p:cNvPr id="5" name="Номер слайда 4"/>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43499762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18A5F81C-63B0-4A32-8CFE-4BFCFB10C0E3}" type="datetime1">
              <a:rPr lang="ru-RU" smtClean="0">
                <a:solidFill>
                  <a:prstClr val="black">
                    <a:tint val="75000"/>
                  </a:prstClr>
                </a:solidFill>
              </a:rPr>
              <a:t>23.08.2017</a:t>
            </a:fld>
            <a:endParaRPr lang="ru-RU" dirty="0">
              <a:solidFill>
                <a:prstClr val="black">
                  <a:tint val="75000"/>
                </a:prstClr>
              </a:solidFill>
            </a:endParaRPr>
          </a:p>
        </p:txBody>
      </p:sp>
      <p:sp>
        <p:nvSpPr>
          <p:cNvPr id="3" name="Нижний колонтитул 2"/>
          <p:cNvSpPr>
            <a:spLocks noGrp="1"/>
          </p:cNvSpPr>
          <p:nvPr>
            <p:ph type="ftr" sz="quarter" idx="11"/>
          </p:nvPr>
        </p:nvSpPr>
        <p:spPr/>
        <p:txBody>
          <a:bodyPr/>
          <a:lstStyle/>
          <a:p>
            <a:endParaRPr lang="ru-RU" dirty="0">
              <a:solidFill>
                <a:prstClr val="black">
                  <a:tint val="75000"/>
                </a:prstClr>
              </a:solidFill>
            </a:endParaRPr>
          </a:p>
        </p:txBody>
      </p:sp>
      <p:sp>
        <p:nvSpPr>
          <p:cNvPr id="4" name="Номер слайда 3"/>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8848602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Объект 2"/>
          <p:cNvSpPr>
            <a:spLocks noGrp="1"/>
          </p:cNvSpPr>
          <p:nvPr>
            <p:ph idx="1"/>
          </p:nvPr>
        </p:nvSpPr>
        <p:spPr>
          <a:xfrm>
            <a:off x="3887391" y="740570"/>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48" indent="0">
              <a:buNone/>
              <a:defRPr sz="1100"/>
            </a:lvl2pPr>
            <a:lvl3pPr marL="685698" indent="0">
              <a:buNone/>
              <a:defRPr sz="900"/>
            </a:lvl3pPr>
            <a:lvl4pPr marL="1028547" indent="0">
              <a:buNone/>
              <a:defRPr sz="800"/>
            </a:lvl4pPr>
            <a:lvl5pPr marL="1371396" indent="0">
              <a:buNone/>
              <a:defRPr sz="800"/>
            </a:lvl5pPr>
            <a:lvl6pPr marL="1714247" indent="0">
              <a:buNone/>
              <a:defRPr sz="800"/>
            </a:lvl6pPr>
            <a:lvl7pPr marL="2057093" indent="0">
              <a:buNone/>
              <a:defRPr sz="800"/>
            </a:lvl7pPr>
            <a:lvl8pPr marL="2399940" indent="0">
              <a:buNone/>
              <a:defRPr sz="800"/>
            </a:lvl8pPr>
            <a:lvl9pPr marL="2742788"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5A8AC7D3-684F-43A5-BB6A-D0549DC67456}"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27630156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9841" y="342900"/>
            <a:ext cx="2949178" cy="1200150"/>
          </a:xfrm>
        </p:spPr>
        <p:txBody>
          <a:bodyPr anchor="b"/>
          <a:lstStyle>
            <a:lvl1pPr>
              <a:defRPr sz="2400"/>
            </a:lvl1pPr>
          </a:lstStyle>
          <a:p>
            <a:r>
              <a:rPr lang="ru-RU" smtClean="0"/>
              <a:t>Образец заголовка</a:t>
            </a:r>
            <a:endParaRPr lang="ru-RU"/>
          </a:p>
        </p:txBody>
      </p:sp>
      <p:sp>
        <p:nvSpPr>
          <p:cNvPr id="3" name="Рисунок 2"/>
          <p:cNvSpPr>
            <a:spLocks noGrp="1"/>
          </p:cNvSpPr>
          <p:nvPr>
            <p:ph type="pic" idx="1"/>
          </p:nvPr>
        </p:nvSpPr>
        <p:spPr>
          <a:xfrm>
            <a:off x="3887391" y="740570"/>
            <a:ext cx="4629150" cy="3655219"/>
          </a:xfrm>
        </p:spPr>
        <p:txBody>
          <a:bodyPr/>
          <a:lstStyle>
            <a:lvl1pPr marL="0" indent="0">
              <a:buNone/>
              <a:defRPr sz="2400"/>
            </a:lvl1pPr>
            <a:lvl2pPr marL="342848" indent="0">
              <a:buNone/>
              <a:defRPr sz="2100"/>
            </a:lvl2pPr>
            <a:lvl3pPr marL="685698" indent="0">
              <a:buNone/>
              <a:defRPr sz="1800"/>
            </a:lvl3pPr>
            <a:lvl4pPr marL="1028547" indent="0">
              <a:buNone/>
              <a:defRPr sz="1500"/>
            </a:lvl4pPr>
            <a:lvl5pPr marL="1371396" indent="0">
              <a:buNone/>
              <a:defRPr sz="1500"/>
            </a:lvl5pPr>
            <a:lvl6pPr marL="1714247" indent="0">
              <a:buNone/>
              <a:defRPr sz="1500"/>
            </a:lvl6pPr>
            <a:lvl7pPr marL="2057093" indent="0">
              <a:buNone/>
              <a:defRPr sz="1500"/>
            </a:lvl7pPr>
            <a:lvl8pPr marL="2399940" indent="0">
              <a:buNone/>
              <a:defRPr sz="1500"/>
            </a:lvl8pPr>
            <a:lvl9pPr marL="2742788" indent="0">
              <a:buNone/>
              <a:defRPr sz="1500"/>
            </a:lvl9pPr>
          </a:lstStyle>
          <a:p>
            <a:endParaRPr lang="ru-RU" dirty="0"/>
          </a:p>
        </p:txBody>
      </p:sp>
      <p:sp>
        <p:nvSpPr>
          <p:cNvPr id="4" name="Текст 3"/>
          <p:cNvSpPr>
            <a:spLocks noGrp="1"/>
          </p:cNvSpPr>
          <p:nvPr>
            <p:ph type="body" sz="half" idx="2"/>
          </p:nvPr>
        </p:nvSpPr>
        <p:spPr>
          <a:xfrm>
            <a:off x="629841" y="1543051"/>
            <a:ext cx="2949178" cy="2858691"/>
          </a:xfrm>
        </p:spPr>
        <p:txBody>
          <a:bodyPr/>
          <a:lstStyle>
            <a:lvl1pPr marL="0" indent="0">
              <a:buNone/>
              <a:defRPr sz="1200"/>
            </a:lvl1pPr>
            <a:lvl2pPr marL="342848" indent="0">
              <a:buNone/>
              <a:defRPr sz="1100"/>
            </a:lvl2pPr>
            <a:lvl3pPr marL="685698" indent="0">
              <a:buNone/>
              <a:defRPr sz="900"/>
            </a:lvl3pPr>
            <a:lvl4pPr marL="1028547" indent="0">
              <a:buNone/>
              <a:defRPr sz="800"/>
            </a:lvl4pPr>
            <a:lvl5pPr marL="1371396" indent="0">
              <a:buNone/>
              <a:defRPr sz="800"/>
            </a:lvl5pPr>
            <a:lvl6pPr marL="1714247" indent="0">
              <a:buNone/>
              <a:defRPr sz="800"/>
            </a:lvl6pPr>
            <a:lvl7pPr marL="2057093" indent="0">
              <a:buNone/>
              <a:defRPr sz="800"/>
            </a:lvl7pPr>
            <a:lvl8pPr marL="2399940" indent="0">
              <a:buNone/>
              <a:defRPr sz="800"/>
            </a:lvl8pPr>
            <a:lvl9pPr marL="2742788" indent="0">
              <a:buNone/>
              <a:defRPr sz="800"/>
            </a:lvl9pPr>
          </a:lstStyle>
          <a:p>
            <a:pPr lvl="0"/>
            <a:r>
              <a:rPr lang="ru-RU" smtClean="0"/>
              <a:t>Образец текста</a:t>
            </a:r>
          </a:p>
        </p:txBody>
      </p:sp>
      <p:sp>
        <p:nvSpPr>
          <p:cNvPr id="5" name="Дата 4"/>
          <p:cNvSpPr>
            <a:spLocks noGrp="1"/>
          </p:cNvSpPr>
          <p:nvPr>
            <p:ph type="dt" sz="half" idx="10"/>
          </p:nvPr>
        </p:nvSpPr>
        <p:spPr/>
        <p:txBody>
          <a:bodyPr/>
          <a:lstStyle/>
          <a:p>
            <a:fld id="{BD1EB3F2-425D-41B7-9698-6522ACF14356}" type="datetime1">
              <a:rPr lang="ru-RU" smtClean="0">
                <a:solidFill>
                  <a:prstClr val="black">
                    <a:tint val="75000"/>
                  </a:prstClr>
                </a:solidFill>
              </a:rPr>
              <a:t>23.08.2017</a:t>
            </a:fld>
            <a:endParaRPr lang="ru-RU" dirty="0">
              <a:solidFill>
                <a:prstClr val="black">
                  <a:tint val="75000"/>
                </a:prstClr>
              </a:solidFill>
            </a:endParaRPr>
          </a:p>
        </p:txBody>
      </p:sp>
      <p:sp>
        <p:nvSpPr>
          <p:cNvPr id="6" name="Нижний колонтитул 5"/>
          <p:cNvSpPr>
            <a:spLocks noGrp="1"/>
          </p:cNvSpPr>
          <p:nvPr>
            <p:ph type="ftr" sz="quarter" idx="11"/>
          </p:nvPr>
        </p:nvSpPr>
        <p:spPr/>
        <p:txBody>
          <a:bodyPr/>
          <a:lstStyle/>
          <a:p>
            <a:endParaRPr lang="ru-RU" dirty="0">
              <a:solidFill>
                <a:prstClr val="black">
                  <a:tint val="75000"/>
                </a:prstClr>
              </a:solidFill>
            </a:endParaRPr>
          </a:p>
        </p:txBody>
      </p:sp>
      <p:sp>
        <p:nvSpPr>
          <p:cNvPr id="7" name="Номер слайда 6"/>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1890130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ru-RU"/>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EF533A92-9D12-4776-8DD2-73560893B4D9}"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36708113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543676" y="273843"/>
            <a:ext cx="1971675" cy="4358879"/>
          </a:xfrm>
        </p:spPr>
        <p:txBody>
          <a:bodyPr vert="eaVert"/>
          <a:lstStyle/>
          <a:p>
            <a:r>
              <a:rPr lang="ru-RU" smtClean="0"/>
              <a:t>Образец заголовка</a:t>
            </a:r>
            <a:endParaRPr lang="ru-RU"/>
          </a:p>
        </p:txBody>
      </p:sp>
      <p:sp>
        <p:nvSpPr>
          <p:cNvPr id="3" name="Вертикальный текст 2"/>
          <p:cNvSpPr>
            <a:spLocks noGrp="1"/>
          </p:cNvSpPr>
          <p:nvPr>
            <p:ph type="body" orient="vert" idx="1"/>
          </p:nvPr>
        </p:nvSpPr>
        <p:spPr>
          <a:xfrm>
            <a:off x="628652" y="273843"/>
            <a:ext cx="5800725" cy="4358879"/>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10"/>
          </p:nvPr>
        </p:nvSpPr>
        <p:spPr/>
        <p:txBody>
          <a:bodyPr/>
          <a:lstStyle/>
          <a:p>
            <a:fld id="{B6702DEB-22EA-4D04-8ADF-6B531B1DF351}"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11"/>
          </p:nvPr>
        </p:nvSpPr>
        <p:spPr/>
        <p:txBody>
          <a:bodyPr/>
          <a:lstStyle/>
          <a:p>
            <a:endParaRPr lang="ru-RU" dirty="0">
              <a:solidFill>
                <a:prstClr val="black">
                  <a:tint val="75000"/>
                </a:prstClr>
              </a:solidFill>
            </a:endParaRPr>
          </a:p>
        </p:txBody>
      </p:sp>
      <p:sp>
        <p:nvSpPr>
          <p:cNvPr id="6" name="Номер слайда 5"/>
          <p:cNvSpPr>
            <a:spLocks noGrp="1"/>
          </p:cNvSpPr>
          <p:nvPr>
            <p:ph type="sldNum" sz="quarter" idx="12"/>
          </p:nvPr>
        </p:nvSpPr>
        <p:spPr/>
        <p:txBody>
          <a:bodyPr/>
          <a:lstStyle/>
          <a:p>
            <a:fld id="{5FD5313C-0AF8-4C32-A6AC-9953476BC4FE}" type="slidenum">
              <a:rPr lang="ru-RU" smtClean="0">
                <a:solidFill>
                  <a:prstClr val="black">
                    <a:tint val="75000"/>
                  </a:prstClr>
                </a:solidFill>
              </a:rPr>
              <a:pPr/>
              <a:t>‹#›</a:t>
            </a:fld>
            <a:endParaRPr lang="ru-RU" dirty="0">
              <a:solidFill>
                <a:prstClr val="black">
                  <a:tint val="75000"/>
                </a:prstClr>
              </a:solidFill>
            </a:endParaRPr>
          </a:p>
        </p:txBody>
      </p:sp>
    </p:spTree>
    <p:extLst>
      <p:ext uri="{BB962C8B-B14F-4D97-AF65-F5344CB8AC3E}">
        <p14:creationId xmlns:p14="http://schemas.microsoft.com/office/powerpoint/2010/main" val="13454742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283D98-AA0C-492F-86CB-E8D45F966B41}" type="datetime1">
              <a:rPr lang="ru-RU" smtClean="0"/>
              <a:t>23.08.2017</a:t>
            </a:fld>
            <a:endParaRPr lang="ru-RU" dirty="0"/>
          </a:p>
        </p:txBody>
      </p:sp>
      <p:sp>
        <p:nvSpPr>
          <p:cNvPr id="3" name="Footer Placeholder 2"/>
          <p:cNvSpPr>
            <a:spLocks noGrp="1"/>
          </p:cNvSpPr>
          <p:nvPr>
            <p:ph type="ftr" sz="quarter" idx="11"/>
          </p:nvPr>
        </p:nvSpPr>
        <p:spPr/>
        <p:txBody>
          <a:bodyPr/>
          <a:lstStyle/>
          <a:p>
            <a:endParaRPr lang="ru-RU" dirty="0"/>
          </a:p>
        </p:txBody>
      </p:sp>
      <p:sp>
        <p:nvSpPr>
          <p:cNvPr id="4" name="Slide Number Placeholder 3"/>
          <p:cNvSpPr>
            <a:spLocks noGrp="1"/>
          </p:cNvSpPr>
          <p:nvPr>
            <p:ph type="sldNum" sz="quarter" idx="12"/>
          </p:nvPr>
        </p:nvSpPr>
        <p:spPr/>
        <p:txBody>
          <a:bodyPr/>
          <a:lstStyle/>
          <a:p>
            <a:fld id="{40D522DB-584F-455F-8ADC-94152BB08241}" type="slidenum">
              <a:rPr lang="ru-RU" smtClean="0"/>
              <a:t>‹#›</a:t>
            </a:fld>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200150"/>
            <a:ext cx="5111750" cy="336042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2" y="1200150"/>
            <a:ext cx="3008313" cy="3360420"/>
          </a:xfrm>
        </p:spPr>
        <p:txBody>
          <a:bodyPr>
            <a:normAutofit/>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7949520D-7185-4909-B3EA-EF3264646C95}" type="datetime1">
              <a:rPr lang="ru-RU" smtClean="0"/>
              <a:t>23.08.2017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p>
            <a:fld id="{40D522DB-584F-455F-8ADC-94152BB08241}" type="slidenum">
              <a:rPr lang="ru-RU" smtClean="0"/>
              <a:t>‹#›</a:t>
            </a:fld>
            <a:endParaRPr lang="ru-RU" dirty="0"/>
          </a:p>
        </p:txBody>
      </p:sp>
      <p:sp>
        <p:nvSpPr>
          <p:cNvPr id="8" name="Title 7"/>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9" name="Rectangle 8"/>
          <p:cNvSpPr/>
          <p:nvPr/>
        </p:nvSpPr>
        <p:spPr>
          <a:xfrm>
            <a:off x="9001125" y="3634740"/>
            <a:ext cx="142876" cy="1508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
        <p:nvSpPr>
          <p:cNvPr id="3" name="Picture Placeholder 2"/>
          <p:cNvSpPr>
            <a:spLocks noGrp="1"/>
          </p:cNvSpPr>
          <p:nvPr>
            <p:ph type="pic" idx="1"/>
          </p:nvPr>
        </p:nvSpPr>
        <p:spPr>
          <a:xfrm>
            <a:off x="5" y="0"/>
            <a:ext cx="9000877" cy="3634740"/>
          </a:xfrm>
          <a:solidFill>
            <a:schemeClr val="bg1">
              <a:lumMod val="75000"/>
            </a:schemeClr>
          </a:solidFill>
        </p:spPr>
        <p:txBody>
          <a:bodyPr/>
          <a:lstStyle>
            <a:lvl1pPr marL="0" indent="0">
              <a:buNone/>
              <a:defRPr sz="3200"/>
            </a:lvl1pPr>
            <a:lvl2pPr marL="457070" indent="0">
              <a:buNone/>
              <a:defRPr sz="2800"/>
            </a:lvl2pPr>
            <a:lvl3pPr marL="914153" indent="0">
              <a:buNone/>
              <a:defRPr sz="2400"/>
            </a:lvl3pPr>
            <a:lvl4pPr marL="1371226" indent="0">
              <a:buNone/>
              <a:defRPr sz="2000"/>
            </a:lvl4pPr>
            <a:lvl5pPr marL="1828304" indent="0">
              <a:buNone/>
              <a:defRPr sz="2000"/>
            </a:lvl5pPr>
            <a:lvl6pPr marL="2285373" indent="0">
              <a:buNone/>
              <a:defRPr sz="2000"/>
            </a:lvl6pPr>
            <a:lvl7pPr marL="2742443" indent="0">
              <a:buNone/>
              <a:defRPr sz="2000"/>
            </a:lvl7pPr>
            <a:lvl8pPr marL="3199520" indent="0">
              <a:buNone/>
              <a:defRPr sz="2000"/>
            </a:lvl8pPr>
            <a:lvl9pPr marL="3656594" indent="0">
              <a:buNone/>
              <a:defRPr sz="2000"/>
            </a:lvl9pPr>
          </a:lstStyle>
          <a:p>
            <a:r>
              <a:rPr lang="ru-RU" dirty="0" smtClean="0"/>
              <a:t>Вставка рисунка</a:t>
            </a:r>
            <a:endParaRPr lang="en-US" dirty="0"/>
          </a:p>
        </p:txBody>
      </p:sp>
      <p:sp>
        <p:nvSpPr>
          <p:cNvPr id="4" name="Text Placeholder 3"/>
          <p:cNvSpPr>
            <a:spLocks noGrp="1"/>
          </p:cNvSpPr>
          <p:nvPr>
            <p:ph type="body" sz="half" idx="2"/>
          </p:nvPr>
        </p:nvSpPr>
        <p:spPr>
          <a:xfrm>
            <a:off x="457200" y="4286250"/>
            <a:ext cx="8153400" cy="342900"/>
          </a:xfrm>
        </p:spPr>
        <p:txBody>
          <a:bodyPr/>
          <a:lstStyle>
            <a:lvl1pPr marL="0" indent="0">
              <a:buNone/>
              <a:defRPr sz="1600"/>
            </a:lvl1pPr>
            <a:lvl2pPr marL="457070" indent="0">
              <a:buNone/>
              <a:defRPr sz="1200"/>
            </a:lvl2pPr>
            <a:lvl3pPr marL="914153" indent="0">
              <a:buNone/>
              <a:defRPr sz="1000"/>
            </a:lvl3pPr>
            <a:lvl4pPr marL="1371226" indent="0">
              <a:buNone/>
              <a:defRPr sz="900"/>
            </a:lvl4pPr>
            <a:lvl5pPr marL="1828304" indent="0">
              <a:buNone/>
              <a:defRPr sz="900"/>
            </a:lvl5pPr>
            <a:lvl6pPr marL="2285373" indent="0">
              <a:buNone/>
              <a:defRPr sz="900"/>
            </a:lvl6pPr>
            <a:lvl7pPr marL="2742443" indent="0">
              <a:buNone/>
              <a:defRPr sz="900"/>
            </a:lvl7pPr>
            <a:lvl8pPr marL="3199520" indent="0">
              <a:buNone/>
              <a:defRPr sz="900"/>
            </a:lvl8pPr>
            <a:lvl9pPr marL="3656594"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29314661-7576-4FDD-A49A-AAB1DC7DF4F5}" type="datetime1">
              <a:rPr lang="ru-RU" smtClean="0"/>
              <a:t>23.08.2017</a:t>
            </a:fld>
            <a:endParaRPr lang="ru-RU" dirty="0"/>
          </a:p>
        </p:txBody>
      </p:sp>
      <p:sp>
        <p:nvSpPr>
          <p:cNvPr id="6" name="Footer Placeholder 5"/>
          <p:cNvSpPr>
            <a:spLocks noGrp="1"/>
          </p:cNvSpPr>
          <p:nvPr>
            <p:ph type="ftr" sz="quarter" idx="11"/>
          </p:nvPr>
        </p:nvSpPr>
        <p:spPr/>
        <p:txBody>
          <a:bodyPr/>
          <a:lstStyle/>
          <a:p>
            <a:endParaRPr lang="ru-RU" dirty="0"/>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40D522DB-584F-455F-8ADC-94152BB08241}" type="slidenum">
              <a:rPr lang="ru-RU" smtClean="0"/>
              <a:t>‹#›</a:t>
            </a:fld>
            <a:endParaRPr lang="ru-RU" dirty="0"/>
          </a:p>
        </p:txBody>
      </p:sp>
      <p:sp>
        <p:nvSpPr>
          <p:cNvPr id="8" name="Title 7"/>
          <p:cNvSpPr>
            <a:spLocks noGrp="1"/>
          </p:cNvSpPr>
          <p:nvPr>
            <p:ph type="title"/>
          </p:nvPr>
        </p:nvSpPr>
        <p:spPr>
          <a:xfrm>
            <a:off x="457200" y="3714750"/>
            <a:ext cx="8153400" cy="571500"/>
          </a:xfrm>
        </p:spPr>
        <p:txBody>
          <a:bodyPr anchor="t">
            <a:normAutofit/>
          </a:bodyPr>
          <a:lstStyle>
            <a:lvl1pPr>
              <a:defRPr sz="3200"/>
            </a:lvl1pPr>
          </a:lstStyle>
          <a:p>
            <a:r>
              <a:rPr lang="ru-RU" smtClean="0"/>
              <a:t>Образец заголовка</a:t>
            </a:r>
            <a:endParaRPr lang="en-US" dirty="0"/>
          </a:p>
        </p:txBody>
      </p:sp>
      <p:sp>
        <p:nvSpPr>
          <p:cNvPr id="10" name="Rectangle 9"/>
          <p:cNvSpPr/>
          <p:nvPr/>
        </p:nvSpPr>
        <p:spPr>
          <a:xfrm>
            <a:off x="9001125" y="0"/>
            <a:ext cx="142876" cy="36347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theme" Target="../theme/theme6.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18" tIns="45709" rIns="91418" bIns="45709"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18" tIns="45709" rIns="91418" bIns="4570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18" tIns="45709" rIns="91418" bIns="0" rtlCol="0" anchor="b"/>
          <a:lstStyle>
            <a:lvl1pPr algn="l">
              <a:defRPr sz="1000">
                <a:solidFill>
                  <a:schemeClr val="tx1"/>
                </a:solidFill>
              </a:defRPr>
            </a:lvl1pPr>
          </a:lstStyle>
          <a:p>
            <a:fld id="{D8BEEEDF-DB2B-4BBE-94B2-891C97B08C2B}" type="datetime1">
              <a:rPr lang="ru-RU" smtClean="0"/>
              <a:t>23.08.2017</a:t>
            </a:fld>
            <a:endParaRPr lang="ru-RU" dirty="0"/>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18" tIns="45709" rIns="91418" bIns="45709" rtlCol="0" anchor="t"/>
          <a:lstStyle>
            <a:lvl1pPr algn="l">
              <a:defRPr sz="1000">
                <a:solidFill>
                  <a:schemeClr val="tx1"/>
                </a:solidFill>
              </a:defRPr>
            </a:lvl1pPr>
          </a:lstStyle>
          <a:p>
            <a:endParaRPr lang="ru-RU" dirty="0"/>
          </a:p>
        </p:txBody>
      </p:sp>
      <p:sp>
        <p:nvSpPr>
          <p:cNvPr id="6" name="Slide Number Placeholder 5"/>
          <p:cNvSpPr>
            <a:spLocks noGrp="1"/>
          </p:cNvSpPr>
          <p:nvPr>
            <p:ph type="sldNum" sz="quarter" idx="4"/>
          </p:nvPr>
        </p:nvSpPr>
        <p:spPr>
          <a:xfrm rot="16200000">
            <a:off x="8391854" y="4368494"/>
            <a:ext cx="986791" cy="365125"/>
          </a:xfrm>
          <a:prstGeom prst="rect">
            <a:avLst/>
          </a:prstGeom>
        </p:spPr>
        <p:txBody>
          <a:bodyPr vert="horz" lIns="91418" tIns="45709" rIns="91418" bIns="45709" rtlCol="0" anchor="ctr"/>
          <a:lstStyle>
            <a:lvl1pPr algn="l">
              <a:defRPr sz="2400" b="1">
                <a:solidFill>
                  <a:schemeClr val="tx2"/>
                </a:solidFill>
              </a:defRPr>
            </a:lvl1pPr>
          </a:lstStyle>
          <a:p>
            <a:fld id="{40D522DB-584F-455F-8ADC-94152BB08241}" type="slidenum">
              <a:rPr lang="ru-RU" smtClean="0"/>
              <a:t>‹#›</a:t>
            </a:fld>
            <a:endParaRPr lang="ru-RU" dirty="0"/>
          </a:p>
        </p:txBody>
      </p:sp>
      <p:sp>
        <p:nvSpPr>
          <p:cNvPr id="7" name="Rectangle 6"/>
          <p:cNvSpPr/>
          <p:nvPr/>
        </p:nvSpPr>
        <p:spPr>
          <a:xfrm>
            <a:off x="9001125"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
        <p:nvSpPr>
          <p:cNvPr id="8" name="Rectangle 7"/>
          <p:cNvSpPr/>
          <p:nvPr/>
        </p:nvSpPr>
        <p:spPr>
          <a:xfrm>
            <a:off x="9001125"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hdr="0" ftr="0" dt="0"/>
  <p:txStyles>
    <p:titleStyle>
      <a:lvl1pPr algn="l" defTabSz="914153"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153"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070" indent="-182831" algn="l" defTabSz="914153"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2687" indent="-228534" algn="l" defTabSz="91415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599760" indent="-228534" algn="l" defTabSz="91415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6838" indent="-228534" algn="l" defTabSz="914153"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3907"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0986"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060"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5133"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18" tIns="45709" rIns="91418" bIns="45709"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18" tIns="45709" rIns="91418" bIns="4570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18" tIns="45709" rIns="91418" bIns="0" rtlCol="0" anchor="b"/>
          <a:lstStyle>
            <a:lvl1pPr algn="l">
              <a:defRPr sz="1000">
                <a:solidFill>
                  <a:schemeClr val="tx1"/>
                </a:solidFill>
              </a:defRPr>
            </a:lvl1pPr>
          </a:lstStyle>
          <a:p>
            <a:fld id="{0D22614E-CDE4-4F2A-A173-D875BA9B5890}"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18" tIns="45709" rIns="91418" bIns="45709" rtlCol="0" anchor="t"/>
          <a:lstStyle>
            <a:lvl1pPr algn="l">
              <a:defRPr sz="1000">
                <a:solidFill>
                  <a:schemeClr val="tx1"/>
                </a:solidFill>
              </a:defRPr>
            </a:lvl1pPr>
          </a:lstStyle>
          <a:p>
            <a:endParaRPr lang="ru-RU" dirty="0">
              <a:solidFill>
                <a:srgbClr val="000000"/>
              </a:solidFill>
            </a:endParaRPr>
          </a:p>
        </p:txBody>
      </p:sp>
      <p:sp>
        <p:nvSpPr>
          <p:cNvPr id="6" name="Slide Number Placeholder 5"/>
          <p:cNvSpPr>
            <a:spLocks noGrp="1"/>
          </p:cNvSpPr>
          <p:nvPr>
            <p:ph type="sldNum" sz="quarter" idx="4"/>
          </p:nvPr>
        </p:nvSpPr>
        <p:spPr>
          <a:xfrm rot="16200000">
            <a:off x="8391854" y="4368494"/>
            <a:ext cx="986791" cy="365125"/>
          </a:xfrm>
          <a:prstGeom prst="rect">
            <a:avLst/>
          </a:prstGeom>
        </p:spPr>
        <p:txBody>
          <a:bodyPr vert="horz" lIns="91418" tIns="45709" rIns="91418" bIns="45709" rtlCol="0" anchor="ctr"/>
          <a:lstStyle>
            <a:lvl1pPr algn="l">
              <a:defRPr sz="2400" b="1">
                <a:solidFill>
                  <a:schemeClr val="tx2"/>
                </a:solidFill>
              </a:defRPr>
            </a:lvl1pPr>
          </a:lstStyle>
          <a:p>
            <a:fld id="{40D522DB-584F-455F-8ADC-94152BB08241}" type="slidenum">
              <a:rPr lang="ru-RU" smtClean="0">
                <a:solidFill>
                  <a:srgbClr val="D1282E"/>
                </a:solidFill>
              </a:rPr>
              <a:pPr/>
              <a:t>‹#›</a:t>
            </a:fld>
            <a:endParaRPr lang="ru-RU" dirty="0">
              <a:solidFill>
                <a:srgbClr val="D1282E"/>
              </a:solidFill>
            </a:endParaRPr>
          </a:p>
        </p:txBody>
      </p:sp>
      <p:sp>
        <p:nvSpPr>
          <p:cNvPr id="7" name="Rectangle 6"/>
          <p:cNvSpPr/>
          <p:nvPr/>
        </p:nvSpPr>
        <p:spPr>
          <a:xfrm>
            <a:off x="9001125"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8" name="Rectangle 7"/>
          <p:cNvSpPr/>
          <p:nvPr/>
        </p:nvSpPr>
        <p:spPr>
          <a:xfrm>
            <a:off x="9001125"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Tree>
    <p:extLst>
      <p:ext uri="{BB962C8B-B14F-4D97-AF65-F5344CB8AC3E}">
        <p14:creationId xmlns:p14="http://schemas.microsoft.com/office/powerpoint/2010/main" val="612887193"/>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l" defTabSz="914153"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153" rtl="0" eaLnBrk="1" latinLnBrk="0" hangingPunct="1">
        <a:spcBef>
          <a:spcPct val="20000"/>
        </a:spcBef>
        <a:spcAft>
          <a:spcPts val="600"/>
        </a:spcAft>
        <a:buFont typeface="Arial" panose="020B0604020202020204" pitchFamily="34" charset="0"/>
        <a:buNone/>
        <a:defRPr sz="2000" b="1" kern="1200">
          <a:solidFill>
            <a:schemeClr val="tx1"/>
          </a:solidFill>
          <a:latin typeface="+mn-lt"/>
          <a:ea typeface="+mn-ea"/>
          <a:cs typeface="+mn-cs"/>
        </a:defRPr>
      </a:lvl1pPr>
      <a:lvl2pPr marL="457070" indent="-182831" algn="l" defTabSz="914153" rtl="0" eaLnBrk="1" latinLnBrk="0" hangingPunct="1">
        <a:spcBef>
          <a:spcPct val="20000"/>
        </a:spcBef>
        <a:buClr>
          <a:schemeClr val="tx2"/>
        </a:buClr>
        <a:buFont typeface="Arial" panose="020B0604020202020204" pitchFamily="34" charset="0"/>
        <a:buChar char="•"/>
        <a:defRPr sz="2000" kern="1200">
          <a:solidFill>
            <a:schemeClr val="tx1"/>
          </a:solidFill>
          <a:latin typeface="+mn-lt"/>
          <a:ea typeface="+mn-ea"/>
          <a:cs typeface="+mn-cs"/>
        </a:defRPr>
      </a:lvl2pPr>
      <a:lvl3pPr marL="1142687" indent="-228534" algn="l" defTabSz="914153"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3pPr>
      <a:lvl4pPr marL="1599760" indent="-228534" algn="l" defTabSz="914153" rtl="0" eaLnBrk="1" latinLnBrk="0" hangingPunct="1">
        <a:spcBef>
          <a:spcPct val="20000"/>
        </a:spcBef>
        <a:buClr>
          <a:schemeClr val="tx2"/>
        </a:buClr>
        <a:buFont typeface="Arial" panose="020B0604020202020204" pitchFamily="34" charset="0"/>
        <a:buChar char="•"/>
        <a:defRPr sz="1800" kern="1200">
          <a:solidFill>
            <a:schemeClr val="tx1"/>
          </a:solidFill>
          <a:latin typeface="+mn-lt"/>
          <a:ea typeface="+mn-ea"/>
          <a:cs typeface="+mn-cs"/>
        </a:defRPr>
      </a:lvl4pPr>
      <a:lvl5pPr marL="2056838" indent="-228534" algn="l" defTabSz="914153" rtl="0" eaLnBrk="1" latinLnBrk="0" hangingPunct="1">
        <a:spcBef>
          <a:spcPct val="20000"/>
        </a:spcBef>
        <a:buClr>
          <a:schemeClr val="tx2"/>
        </a:buClr>
        <a:buFont typeface="Arial" panose="020B0604020202020204" pitchFamily="34" charset="0"/>
        <a:buChar char="•"/>
        <a:defRPr sz="1800" kern="1200" baseline="0">
          <a:solidFill>
            <a:schemeClr val="tx1"/>
          </a:solidFill>
          <a:latin typeface="+mn-lt"/>
          <a:ea typeface="+mn-ea"/>
          <a:cs typeface="+mn-cs"/>
        </a:defRPr>
      </a:lvl5pPr>
      <a:lvl6pPr marL="2513907" indent="-228534" algn="l" defTabSz="914153"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6pPr>
      <a:lvl7pPr marL="2970986" indent="-228534" algn="l" defTabSz="914153"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7pPr>
      <a:lvl8pPr marL="3428060" indent="-228534" algn="l" defTabSz="914153"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8pPr>
      <a:lvl9pPr marL="3885133" indent="-228534" algn="l" defTabSz="914153" rtl="0" eaLnBrk="1" latinLnBrk="0" hangingPunct="1">
        <a:spcBef>
          <a:spcPct val="20000"/>
        </a:spcBef>
        <a:buClr>
          <a:schemeClr val="tx2"/>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14539"/>
            <a:ext cx="5791200" cy="1028700"/>
          </a:xfrm>
          <a:prstGeom prst="rect">
            <a:avLst/>
          </a:prstGeom>
        </p:spPr>
        <p:txBody>
          <a:bodyPr vert="horz" lIns="91418" tIns="45709" rIns="91418" bIns="45709"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457200" y="1314451"/>
            <a:ext cx="7620000" cy="3280172"/>
          </a:xfrm>
          <a:prstGeom prst="rect">
            <a:avLst/>
          </a:prstGeom>
        </p:spPr>
        <p:txBody>
          <a:bodyPr vert="horz" lIns="91418" tIns="45709" rIns="91418" bIns="4570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457200" y="4629151"/>
            <a:ext cx="3429000" cy="228600"/>
          </a:xfrm>
          <a:prstGeom prst="rect">
            <a:avLst/>
          </a:prstGeom>
        </p:spPr>
        <p:txBody>
          <a:bodyPr vert="horz" lIns="91418" tIns="45709" rIns="91418" bIns="0" rtlCol="0" anchor="b"/>
          <a:lstStyle>
            <a:lvl1pPr algn="l">
              <a:defRPr sz="1000">
                <a:solidFill>
                  <a:schemeClr val="tx1"/>
                </a:solidFill>
              </a:defRPr>
            </a:lvl1pPr>
          </a:lstStyle>
          <a:p>
            <a:fld id="{58A76768-F233-4870-BEBD-197E5124281E}" type="datetime1">
              <a:rPr lang="ru-RU" smtClean="0">
                <a:solidFill>
                  <a:srgbClr val="000000"/>
                </a:solidFill>
              </a:rPr>
              <a:t>23.08.2017</a:t>
            </a:fld>
            <a:endParaRPr lang="ru-RU" dirty="0">
              <a:solidFill>
                <a:srgbClr val="000000"/>
              </a:solidFill>
            </a:endParaRPr>
          </a:p>
        </p:txBody>
      </p:sp>
      <p:sp>
        <p:nvSpPr>
          <p:cNvPr id="5" name="Footer Placeholder 4"/>
          <p:cNvSpPr>
            <a:spLocks noGrp="1"/>
          </p:cNvSpPr>
          <p:nvPr>
            <p:ph type="ftr" sz="quarter" idx="3"/>
          </p:nvPr>
        </p:nvSpPr>
        <p:spPr>
          <a:xfrm>
            <a:off x="457200" y="4869657"/>
            <a:ext cx="3429000" cy="212884"/>
          </a:xfrm>
          <a:prstGeom prst="rect">
            <a:avLst/>
          </a:prstGeom>
        </p:spPr>
        <p:txBody>
          <a:bodyPr vert="horz" lIns="91418" tIns="45709" rIns="91418" bIns="45709" rtlCol="0" anchor="t"/>
          <a:lstStyle>
            <a:lvl1pPr algn="l">
              <a:defRPr sz="1000">
                <a:solidFill>
                  <a:schemeClr val="tx1"/>
                </a:solidFill>
              </a:defRPr>
            </a:lvl1pPr>
          </a:lstStyle>
          <a:p>
            <a:endParaRPr lang="ru-RU" dirty="0">
              <a:solidFill>
                <a:srgbClr val="000000"/>
              </a:solidFill>
            </a:endParaRPr>
          </a:p>
        </p:txBody>
      </p:sp>
      <p:sp>
        <p:nvSpPr>
          <p:cNvPr id="6" name="Slide Number Placeholder 5"/>
          <p:cNvSpPr>
            <a:spLocks noGrp="1"/>
          </p:cNvSpPr>
          <p:nvPr>
            <p:ph type="sldNum" sz="quarter" idx="4"/>
          </p:nvPr>
        </p:nvSpPr>
        <p:spPr>
          <a:xfrm rot="16200000">
            <a:off x="8391854" y="4368494"/>
            <a:ext cx="986791" cy="365125"/>
          </a:xfrm>
          <a:prstGeom prst="rect">
            <a:avLst/>
          </a:prstGeom>
        </p:spPr>
        <p:txBody>
          <a:bodyPr vert="horz" lIns="91418" tIns="45709" rIns="91418" bIns="45709" rtlCol="0" anchor="ctr"/>
          <a:lstStyle>
            <a:lvl1pPr algn="l">
              <a:defRPr sz="2400" b="1">
                <a:solidFill>
                  <a:schemeClr val="tx2"/>
                </a:solidFill>
              </a:defRPr>
            </a:lvl1pPr>
          </a:lstStyle>
          <a:p>
            <a:fld id="{40D522DB-584F-455F-8ADC-94152BB08241}" type="slidenum">
              <a:rPr lang="ru-RU" smtClean="0">
                <a:solidFill>
                  <a:srgbClr val="D1282E"/>
                </a:solidFill>
              </a:rPr>
              <a:pPr/>
              <a:t>‹#›</a:t>
            </a:fld>
            <a:endParaRPr lang="ru-RU" dirty="0">
              <a:solidFill>
                <a:srgbClr val="D1282E"/>
              </a:solidFill>
            </a:endParaRPr>
          </a:p>
        </p:txBody>
      </p:sp>
      <p:sp>
        <p:nvSpPr>
          <p:cNvPr id="7" name="Rectangle 6"/>
          <p:cNvSpPr/>
          <p:nvPr/>
        </p:nvSpPr>
        <p:spPr>
          <a:xfrm>
            <a:off x="9001125" y="0"/>
            <a:ext cx="142876" cy="10287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
        <p:nvSpPr>
          <p:cNvPr id="8" name="Rectangle 7"/>
          <p:cNvSpPr/>
          <p:nvPr/>
        </p:nvSpPr>
        <p:spPr>
          <a:xfrm>
            <a:off x="9001125" y="1028700"/>
            <a:ext cx="142876" cy="4114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en-US" dirty="0">
              <a:solidFill>
                <a:srgbClr val="FFFFFF"/>
              </a:solidFill>
            </a:endParaRPr>
          </a:p>
        </p:txBody>
      </p:sp>
    </p:spTree>
    <p:extLst>
      <p:ext uri="{BB962C8B-B14F-4D97-AF65-F5344CB8AC3E}">
        <p14:creationId xmlns:p14="http://schemas.microsoft.com/office/powerpoint/2010/main" val="116584803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defTabSz="914153" rtl="0" eaLnBrk="1" latinLnBrk="0" hangingPunct="1">
        <a:spcBef>
          <a:spcPct val="0"/>
        </a:spcBef>
        <a:buNone/>
        <a:defRPr sz="3600" kern="1200" cap="all" spc="-60" baseline="0">
          <a:solidFill>
            <a:schemeClr val="tx2"/>
          </a:solidFill>
          <a:latin typeface="+mj-lt"/>
          <a:ea typeface="+mj-ea"/>
          <a:cs typeface="+mj-cs"/>
        </a:defRPr>
      </a:lvl1pPr>
    </p:titleStyle>
    <p:bodyStyle>
      <a:lvl1pPr marL="0" indent="0" algn="l" defTabSz="914153"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070" indent="-182831" algn="l" defTabSz="914153" rtl="0" eaLnBrk="1" latinLnBrk="0" hangingPunct="1">
        <a:spcBef>
          <a:spcPct val="20000"/>
        </a:spcBef>
        <a:buClr>
          <a:schemeClr val="tx2"/>
        </a:buClr>
        <a:buFont typeface="Arial" pitchFamily="34" charset="0"/>
        <a:buChar char="•"/>
        <a:defRPr sz="2000" kern="1200">
          <a:solidFill>
            <a:schemeClr val="tx1"/>
          </a:solidFill>
          <a:latin typeface="+mn-lt"/>
          <a:ea typeface="+mn-ea"/>
          <a:cs typeface="+mn-cs"/>
        </a:defRPr>
      </a:lvl2pPr>
      <a:lvl3pPr marL="1142687" indent="-228534" algn="l" defTabSz="91415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599760" indent="-228534" algn="l" defTabSz="914153"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6838" indent="-228534" algn="l" defTabSz="914153"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3907"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0986"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8060"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5133" indent="-228534" algn="l" defTabSz="914153"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153" rtl="0" eaLnBrk="1" latinLnBrk="0" hangingPunct="1">
        <a:defRPr sz="1800" kern="1200">
          <a:solidFill>
            <a:schemeClr val="tx1"/>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273844"/>
            <a:ext cx="7886700" cy="994172"/>
          </a:xfrm>
          <a:prstGeom prst="rect">
            <a:avLst/>
          </a:prstGeom>
        </p:spPr>
        <p:txBody>
          <a:bodyPr vert="horz" lIns="68564" tIns="34289" rIns="68564" bIns="34289"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28650" y="1369218"/>
            <a:ext cx="7886700" cy="3263504"/>
          </a:xfrm>
          <a:prstGeom prst="rect">
            <a:avLst/>
          </a:prstGeom>
        </p:spPr>
        <p:txBody>
          <a:bodyPr vert="horz" lIns="68564" tIns="34289" rIns="68564" bIns="3428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28650" y="4767264"/>
            <a:ext cx="2057400" cy="273844"/>
          </a:xfrm>
          <a:prstGeom prst="rect">
            <a:avLst/>
          </a:prstGeom>
        </p:spPr>
        <p:txBody>
          <a:bodyPr vert="horz" lIns="68564" tIns="34289" rIns="68564" bIns="34289" rtlCol="0" anchor="ctr"/>
          <a:lstStyle>
            <a:lvl1pPr algn="l">
              <a:defRPr sz="900">
                <a:solidFill>
                  <a:schemeClr val="tx1">
                    <a:tint val="75000"/>
                  </a:schemeClr>
                </a:solidFill>
              </a:defRPr>
            </a:lvl1pPr>
          </a:lstStyle>
          <a:p>
            <a:pPr defTabSz="685613"/>
            <a:fld id="{AFBCA5B3-5631-4FEE-ABEC-B780C41377A1}"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028950" y="4767264"/>
            <a:ext cx="3086100" cy="273844"/>
          </a:xfrm>
          <a:prstGeom prst="rect">
            <a:avLst/>
          </a:prstGeom>
        </p:spPr>
        <p:txBody>
          <a:bodyPr vert="horz" lIns="68564" tIns="34289" rIns="68564" bIns="34289" rtlCol="0" anchor="ctr"/>
          <a:lstStyle>
            <a:lvl1pPr algn="ctr">
              <a:defRPr sz="900">
                <a:solidFill>
                  <a:schemeClr val="tx1">
                    <a:tint val="75000"/>
                  </a:schemeClr>
                </a:solidFill>
              </a:defRPr>
            </a:lvl1pPr>
          </a:lstStyle>
          <a:p>
            <a:pPr defTabSz="685613"/>
            <a:endParaRPr lang="ru-RU" dirty="0">
              <a:solidFill>
                <a:prstClr val="black">
                  <a:tint val="75000"/>
                </a:prstClr>
              </a:solidFill>
            </a:endParaRPr>
          </a:p>
        </p:txBody>
      </p:sp>
      <p:sp>
        <p:nvSpPr>
          <p:cNvPr id="6" name="Номер слайда 5"/>
          <p:cNvSpPr>
            <a:spLocks noGrp="1"/>
          </p:cNvSpPr>
          <p:nvPr>
            <p:ph type="sldNum" sz="quarter" idx="4"/>
          </p:nvPr>
        </p:nvSpPr>
        <p:spPr>
          <a:xfrm>
            <a:off x="6457950" y="4767264"/>
            <a:ext cx="2057400" cy="273844"/>
          </a:xfrm>
          <a:prstGeom prst="rect">
            <a:avLst/>
          </a:prstGeom>
        </p:spPr>
        <p:txBody>
          <a:bodyPr vert="horz" lIns="68564" tIns="34289" rIns="68564" bIns="34289" rtlCol="0" anchor="ctr"/>
          <a:lstStyle>
            <a:lvl1pPr algn="r">
              <a:defRPr sz="900">
                <a:solidFill>
                  <a:schemeClr val="tx1">
                    <a:tint val="75000"/>
                  </a:schemeClr>
                </a:solidFill>
              </a:defRPr>
            </a:lvl1pPr>
          </a:lstStyle>
          <a:p>
            <a:pPr defTabSz="685613"/>
            <a:fld id="{7104F45D-83F2-4E4B-989B-4A68BA514DA9}" type="slidenum">
              <a:rPr lang="ru-RU" smtClean="0">
                <a:solidFill>
                  <a:prstClr val="black">
                    <a:tint val="75000"/>
                  </a:prstClr>
                </a:solidFill>
              </a:rPr>
              <a:pPr defTabSz="685613"/>
              <a:t>‹#›</a:t>
            </a:fld>
            <a:endParaRPr lang="ru-RU" dirty="0">
              <a:solidFill>
                <a:prstClr val="black">
                  <a:tint val="75000"/>
                </a:prstClr>
              </a:solidFill>
            </a:endParaRPr>
          </a:p>
        </p:txBody>
      </p:sp>
    </p:spTree>
    <p:extLst>
      <p:ext uri="{BB962C8B-B14F-4D97-AF65-F5344CB8AC3E}">
        <p14:creationId xmlns:p14="http://schemas.microsoft.com/office/powerpoint/2010/main" val="57607668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hdr="0" ftr="0" dt="0"/>
  <p:txStyles>
    <p:titleStyle>
      <a:lvl1pPr algn="l" defTabSz="68561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06" indent="-171406" algn="l" defTabSz="68561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17" indent="-171406" algn="l" defTabSz="68561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18" indent="-171406" algn="l" defTabSz="68561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820"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623"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433"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240"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046"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3857" indent="-171406" algn="l" defTabSz="685613"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ru-RU"/>
      </a:defPPr>
      <a:lvl1pPr marL="0" algn="l" defTabSz="685613" rtl="0" eaLnBrk="1" latinLnBrk="0" hangingPunct="1">
        <a:defRPr sz="1400" kern="1200">
          <a:solidFill>
            <a:schemeClr val="tx1"/>
          </a:solidFill>
          <a:latin typeface="+mn-lt"/>
          <a:ea typeface="+mn-ea"/>
          <a:cs typeface="+mn-cs"/>
        </a:defRPr>
      </a:lvl1pPr>
      <a:lvl2pPr marL="342803" algn="l" defTabSz="685613" rtl="0" eaLnBrk="1" latinLnBrk="0" hangingPunct="1">
        <a:defRPr sz="1400" kern="1200">
          <a:solidFill>
            <a:schemeClr val="tx1"/>
          </a:solidFill>
          <a:latin typeface="+mn-lt"/>
          <a:ea typeface="+mn-ea"/>
          <a:cs typeface="+mn-cs"/>
        </a:defRPr>
      </a:lvl2pPr>
      <a:lvl3pPr marL="685613" algn="l" defTabSz="685613" rtl="0" eaLnBrk="1" latinLnBrk="0" hangingPunct="1">
        <a:defRPr sz="1400" kern="1200">
          <a:solidFill>
            <a:schemeClr val="tx1"/>
          </a:solidFill>
          <a:latin typeface="+mn-lt"/>
          <a:ea typeface="+mn-ea"/>
          <a:cs typeface="+mn-cs"/>
        </a:defRPr>
      </a:lvl3pPr>
      <a:lvl4pPr marL="1028420" algn="l" defTabSz="685613" rtl="0" eaLnBrk="1" latinLnBrk="0" hangingPunct="1">
        <a:defRPr sz="1400" kern="1200">
          <a:solidFill>
            <a:schemeClr val="tx1"/>
          </a:solidFill>
          <a:latin typeface="+mn-lt"/>
          <a:ea typeface="+mn-ea"/>
          <a:cs typeface="+mn-cs"/>
        </a:defRPr>
      </a:lvl4pPr>
      <a:lvl5pPr marL="1371226" algn="l" defTabSz="685613" rtl="0" eaLnBrk="1" latinLnBrk="0" hangingPunct="1">
        <a:defRPr sz="1400" kern="1200">
          <a:solidFill>
            <a:schemeClr val="tx1"/>
          </a:solidFill>
          <a:latin typeface="+mn-lt"/>
          <a:ea typeface="+mn-ea"/>
          <a:cs typeface="+mn-cs"/>
        </a:defRPr>
      </a:lvl5pPr>
      <a:lvl6pPr marL="1714037" algn="l" defTabSz="685613" rtl="0" eaLnBrk="1" latinLnBrk="0" hangingPunct="1">
        <a:defRPr sz="1400" kern="1200">
          <a:solidFill>
            <a:schemeClr val="tx1"/>
          </a:solidFill>
          <a:latin typeface="+mn-lt"/>
          <a:ea typeface="+mn-ea"/>
          <a:cs typeface="+mn-cs"/>
        </a:defRPr>
      </a:lvl6pPr>
      <a:lvl7pPr marL="2056838" algn="l" defTabSz="685613" rtl="0" eaLnBrk="1" latinLnBrk="0" hangingPunct="1">
        <a:defRPr sz="1400" kern="1200">
          <a:solidFill>
            <a:schemeClr val="tx1"/>
          </a:solidFill>
          <a:latin typeface="+mn-lt"/>
          <a:ea typeface="+mn-ea"/>
          <a:cs typeface="+mn-cs"/>
        </a:defRPr>
      </a:lvl7pPr>
      <a:lvl8pPr marL="2399640" algn="l" defTabSz="685613" rtl="0" eaLnBrk="1" latinLnBrk="0" hangingPunct="1">
        <a:defRPr sz="1400" kern="1200">
          <a:solidFill>
            <a:schemeClr val="tx1"/>
          </a:solidFill>
          <a:latin typeface="+mn-lt"/>
          <a:ea typeface="+mn-ea"/>
          <a:cs typeface="+mn-cs"/>
        </a:defRPr>
      </a:lvl8pPr>
      <a:lvl9pPr marL="2742443" algn="l" defTabSz="68561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273844"/>
            <a:ext cx="7886700" cy="994172"/>
          </a:xfrm>
          <a:prstGeom prst="rect">
            <a:avLst/>
          </a:prstGeom>
        </p:spPr>
        <p:txBody>
          <a:bodyPr vert="horz" lIns="68567" tIns="34289" rIns="68567" bIns="34289"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28650" y="1369218"/>
            <a:ext cx="7886700" cy="3263504"/>
          </a:xfrm>
          <a:prstGeom prst="rect">
            <a:avLst/>
          </a:prstGeom>
        </p:spPr>
        <p:txBody>
          <a:bodyPr vert="horz" lIns="68567" tIns="34289" rIns="68567" bIns="3428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28650" y="4767264"/>
            <a:ext cx="2057400" cy="273844"/>
          </a:xfrm>
          <a:prstGeom prst="rect">
            <a:avLst/>
          </a:prstGeom>
        </p:spPr>
        <p:txBody>
          <a:bodyPr vert="horz" lIns="68567" tIns="34289" rIns="68567" bIns="34289" rtlCol="0" anchor="ctr"/>
          <a:lstStyle>
            <a:lvl1pPr algn="l">
              <a:defRPr sz="900">
                <a:solidFill>
                  <a:schemeClr val="tx1">
                    <a:tint val="75000"/>
                  </a:schemeClr>
                </a:solidFill>
              </a:defRPr>
            </a:lvl1pPr>
          </a:lstStyle>
          <a:p>
            <a:pPr defTabSz="685647"/>
            <a:fld id="{44BE4BF9-E2D2-4B53-A731-685D2A8A3046}"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028950" y="4767264"/>
            <a:ext cx="3086100" cy="273844"/>
          </a:xfrm>
          <a:prstGeom prst="rect">
            <a:avLst/>
          </a:prstGeom>
        </p:spPr>
        <p:txBody>
          <a:bodyPr vert="horz" lIns="68567" tIns="34289" rIns="68567" bIns="34289" rtlCol="0" anchor="ctr"/>
          <a:lstStyle>
            <a:lvl1pPr algn="ctr">
              <a:defRPr sz="900">
                <a:solidFill>
                  <a:schemeClr val="tx1">
                    <a:tint val="75000"/>
                  </a:schemeClr>
                </a:solidFill>
              </a:defRPr>
            </a:lvl1pPr>
          </a:lstStyle>
          <a:p>
            <a:pPr defTabSz="685647"/>
            <a:endParaRPr lang="ru-RU" dirty="0">
              <a:solidFill>
                <a:prstClr val="black">
                  <a:tint val="75000"/>
                </a:prstClr>
              </a:solidFill>
            </a:endParaRPr>
          </a:p>
        </p:txBody>
      </p:sp>
      <p:sp>
        <p:nvSpPr>
          <p:cNvPr id="6" name="Номер слайда 5"/>
          <p:cNvSpPr>
            <a:spLocks noGrp="1"/>
          </p:cNvSpPr>
          <p:nvPr>
            <p:ph type="sldNum" sz="quarter" idx="4"/>
          </p:nvPr>
        </p:nvSpPr>
        <p:spPr>
          <a:xfrm>
            <a:off x="6457950" y="4767264"/>
            <a:ext cx="2057400" cy="273844"/>
          </a:xfrm>
          <a:prstGeom prst="rect">
            <a:avLst/>
          </a:prstGeom>
        </p:spPr>
        <p:txBody>
          <a:bodyPr vert="horz" lIns="68567" tIns="34289" rIns="68567" bIns="34289" rtlCol="0" anchor="ctr"/>
          <a:lstStyle>
            <a:lvl1pPr algn="r">
              <a:defRPr sz="900">
                <a:solidFill>
                  <a:schemeClr val="tx1">
                    <a:tint val="75000"/>
                  </a:schemeClr>
                </a:solidFill>
              </a:defRPr>
            </a:lvl1pPr>
          </a:lstStyle>
          <a:p>
            <a:pPr defTabSz="685647"/>
            <a:fld id="{7104F45D-83F2-4E4B-989B-4A68BA514DA9}" type="slidenum">
              <a:rPr lang="ru-RU" smtClean="0">
                <a:solidFill>
                  <a:prstClr val="black">
                    <a:tint val="75000"/>
                  </a:prstClr>
                </a:solidFill>
              </a:rPr>
              <a:pPr defTabSz="685647"/>
              <a:t>‹#›</a:t>
            </a:fld>
            <a:endParaRPr lang="ru-RU" dirty="0">
              <a:solidFill>
                <a:prstClr val="black">
                  <a:tint val="75000"/>
                </a:prstClr>
              </a:solidFill>
            </a:endParaRPr>
          </a:p>
        </p:txBody>
      </p:sp>
    </p:spTree>
    <p:extLst>
      <p:ext uri="{BB962C8B-B14F-4D97-AF65-F5344CB8AC3E}">
        <p14:creationId xmlns:p14="http://schemas.microsoft.com/office/powerpoint/2010/main" val="3317311960"/>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Lst>
  <p:hf hdr="0" ftr="0" dt="0"/>
  <p:txStyles>
    <p:titleStyle>
      <a:lvl1pPr algn="l" defTabSz="68564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14" indent="-171414" algn="l" defTabSz="68564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41" indent="-171414" algn="l" defTabSz="68564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60" indent="-171414" algn="l" defTabSz="68564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880"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7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527"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35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174"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001" indent="-171414" algn="l" defTabSz="685647"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ru-RU"/>
      </a:defPPr>
      <a:lvl1pPr marL="0" algn="l" defTabSz="685647" rtl="0" eaLnBrk="1" latinLnBrk="0" hangingPunct="1">
        <a:defRPr sz="1400" kern="1200">
          <a:solidFill>
            <a:schemeClr val="tx1"/>
          </a:solidFill>
          <a:latin typeface="+mn-lt"/>
          <a:ea typeface="+mn-ea"/>
          <a:cs typeface="+mn-cs"/>
        </a:defRPr>
      </a:lvl1pPr>
      <a:lvl2pPr marL="342821" algn="l" defTabSz="685647" rtl="0" eaLnBrk="1" latinLnBrk="0" hangingPunct="1">
        <a:defRPr sz="1400" kern="1200">
          <a:solidFill>
            <a:schemeClr val="tx1"/>
          </a:solidFill>
          <a:latin typeface="+mn-lt"/>
          <a:ea typeface="+mn-ea"/>
          <a:cs typeface="+mn-cs"/>
        </a:defRPr>
      </a:lvl2pPr>
      <a:lvl3pPr marL="685647" algn="l" defTabSz="685647" rtl="0" eaLnBrk="1" latinLnBrk="0" hangingPunct="1">
        <a:defRPr sz="1400" kern="1200">
          <a:solidFill>
            <a:schemeClr val="tx1"/>
          </a:solidFill>
          <a:latin typeface="+mn-lt"/>
          <a:ea typeface="+mn-ea"/>
          <a:cs typeface="+mn-cs"/>
        </a:defRPr>
      </a:lvl3pPr>
      <a:lvl4pPr marL="1028471" algn="l" defTabSz="685647" rtl="0" eaLnBrk="1" latinLnBrk="0" hangingPunct="1">
        <a:defRPr sz="1400" kern="1200">
          <a:solidFill>
            <a:schemeClr val="tx1"/>
          </a:solidFill>
          <a:latin typeface="+mn-lt"/>
          <a:ea typeface="+mn-ea"/>
          <a:cs typeface="+mn-cs"/>
        </a:defRPr>
      </a:lvl4pPr>
      <a:lvl5pPr marL="1371294" algn="l" defTabSz="685647" rtl="0" eaLnBrk="1" latinLnBrk="0" hangingPunct="1">
        <a:defRPr sz="1400" kern="1200">
          <a:solidFill>
            <a:schemeClr val="tx1"/>
          </a:solidFill>
          <a:latin typeface="+mn-lt"/>
          <a:ea typeface="+mn-ea"/>
          <a:cs typeface="+mn-cs"/>
        </a:defRPr>
      </a:lvl5pPr>
      <a:lvl6pPr marL="1714121" algn="l" defTabSz="685647" rtl="0" eaLnBrk="1" latinLnBrk="0" hangingPunct="1">
        <a:defRPr sz="1400" kern="1200">
          <a:solidFill>
            <a:schemeClr val="tx1"/>
          </a:solidFill>
          <a:latin typeface="+mn-lt"/>
          <a:ea typeface="+mn-ea"/>
          <a:cs typeface="+mn-cs"/>
        </a:defRPr>
      </a:lvl6pPr>
      <a:lvl7pPr marL="2056940" algn="l" defTabSz="685647" rtl="0" eaLnBrk="1" latinLnBrk="0" hangingPunct="1">
        <a:defRPr sz="1400" kern="1200">
          <a:solidFill>
            <a:schemeClr val="tx1"/>
          </a:solidFill>
          <a:latin typeface="+mn-lt"/>
          <a:ea typeface="+mn-ea"/>
          <a:cs typeface="+mn-cs"/>
        </a:defRPr>
      </a:lvl7pPr>
      <a:lvl8pPr marL="2399760" algn="l" defTabSz="685647" rtl="0" eaLnBrk="1" latinLnBrk="0" hangingPunct="1">
        <a:defRPr sz="1400" kern="1200">
          <a:solidFill>
            <a:schemeClr val="tx1"/>
          </a:solidFill>
          <a:latin typeface="+mn-lt"/>
          <a:ea typeface="+mn-ea"/>
          <a:cs typeface="+mn-cs"/>
        </a:defRPr>
      </a:lvl8pPr>
      <a:lvl9pPr marL="2742581" algn="l" defTabSz="685647"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28650" y="273844"/>
            <a:ext cx="7886700" cy="994172"/>
          </a:xfrm>
          <a:prstGeom prst="rect">
            <a:avLst/>
          </a:prstGeom>
        </p:spPr>
        <p:txBody>
          <a:bodyPr vert="horz" lIns="68571" tIns="34289" rIns="68571" bIns="34289" rtlCol="0" anchor="ctr">
            <a:normAutofit/>
          </a:bodyPr>
          <a:lstStyle/>
          <a:p>
            <a:r>
              <a:rPr lang="ru-RU" smtClean="0"/>
              <a:t>Образец заголовка</a:t>
            </a:r>
            <a:endParaRPr lang="ru-RU"/>
          </a:p>
        </p:txBody>
      </p:sp>
      <p:sp>
        <p:nvSpPr>
          <p:cNvPr id="3" name="Текст 2"/>
          <p:cNvSpPr>
            <a:spLocks noGrp="1"/>
          </p:cNvSpPr>
          <p:nvPr>
            <p:ph type="body" idx="1"/>
          </p:nvPr>
        </p:nvSpPr>
        <p:spPr>
          <a:xfrm>
            <a:off x="628650" y="1369218"/>
            <a:ext cx="7886700" cy="3263504"/>
          </a:xfrm>
          <a:prstGeom prst="rect">
            <a:avLst/>
          </a:prstGeom>
        </p:spPr>
        <p:txBody>
          <a:bodyPr vert="horz" lIns="68571" tIns="34289" rIns="68571" bIns="34289"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Дата 3"/>
          <p:cNvSpPr>
            <a:spLocks noGrp="1"/>
          </p:cNvSpPr>
          <p:nvPr>
            <p:ph type="dt" sz="half" idx="2"/>
          </p:nvPr>
        </p:nvSpPr>
        <p:spPr>
          <a:xfrm>
            <a:off x="628650" y="4767264"/>
            <a:ext cx="2057400" cy="273844"/>
          </a:xfrm>
          <a:prstGeom prst="rect">
            <a:avLst/>
          </a:prstGeom>
        </p:spPr>
        <p:txBody>
          <a:bodyPr vert="horz" lIns="68571" tIns="34289" rIns="68571" bIns="34289" rtlCol="0" anchor="ctr"/>
          <a:lstStyle>
            <a:lvl1pPr algn="l">
              <a:defRPr sz="900">
                <a:solidFill>
                  <a:schemeClr val="tx1">
                    <a:tint val="75000"/>
                  </a:schemeClr>
                </a:solidFill>
              </a:defRPr>
            </a:lvl1pPr>
          </a:lstStyle>
          <a:p>
            <a:pPr defTabSz="685698"/>
            <a:fld id="{9F1544F0-8E0D-420C-A90F-B5EFFE6039E3}" type="datetime1">
              <a:rPr lang="ru-RU" smtClean="0">
                <a:solidFill>
                  <a:prstClr val="black">
                    <a:tint val="75000"/>
                  </a:prstClr>
                </a:solidFill>
              </a:rPr>
              <a:t>23.08.2017</a:t>
            </a:fld>
            <a:endParaRPr lang="ru-RU" dirty="0">
              <a:solidFill>
                <a:prstClr val="black">
                  <a:tint val="75000"/>
                </a:prstClr>
              </a:solidFill>
            </a:endParaRPr>
          </a:p>
        </p:txBody>
      </p:sp>
      <p:sp>
        <p:nvSpPr>
          <p:cNvPr id="5" name="Нижний колонтитул 4"/>
          <p:cNvSpPr>
            <a:spLocks noGrp="1"/>
          </p:cNvSpPr>
          <p:nvPr>
            <p:ph type="ftr" sz="quarter" idx="3"/>
          </p:nvPr>
        </p:nvSpPr>
        <p:spPr>
          <a:xfrm>
            <a:off x="3028950" y="4767264"/>
            <a:ext cx="3086100" cy="273844"/>
          </a:xfrm>
          <a:prstGeom prst="rect">
            <a:avLst/>
          </a:prstGeom>
        </p:spPr>
        <p:txBody>
          <a:bodyPr vert="horz" lIns="68571" tIns="34289" rIns="68571" bIns="34289" rtlCol="0" anchor="ctr"/>
          <a:lstStyle>
            <a:lvl1pPr algn="ctr">
              <a:defRPr sz="900">
                <a:solidFill>
                  <a:schemeClr val="tx1">
                    <a:tint val="75000"/>
                  </a:schemeClr>
                </a:solidFill>
              </a:defRPr>
            </a:lvl1pPr>
          </a:lstStyle>
          <a:p>
            <a:pPr defTabSz="685698"/>
            <a:endParaRPr lang="ru-RU" dirty="0">
              <a:solidFill>
                <a:prstClr val="black">
                  <a:tint val="75000"/>
                </a:prstClr>
              </a:solidFill>
            </a:endParaRPr>
          </a:p>
        </p:txBody>
      </p:sp>
      <p:sp>
        <p:nvSpPr>
          <p:cNvPr id="6" name="Номер слайда 5"/>
          <p:cNvSpPr>
            <a:spLocks noGrp="1"/>
          </p:cNvSpPr>
          <p:nvPr>
            <p:ph type="sldNum" sz="quarter" idx="4"/>
          </p:nvPr>
        </p:nvSpPr>
        <p:spPr>
          <a:xfrm>
            <a:off x="6457950" y="4767264"/>
            <a:ext cx="2057400" cy="273844"/>
          </a:xfrm>
          <a:prstGeom prst="rect">
            <a:avLst/>
          </a:prstGeom>
        </p:spPr>
        <p:txBody>
          <a:bodyPr vert="horz" lIns="68571" tIns="34289" rIns="68571" bIns="34289" rtlCol="0" anchor="ctr"/>
          <a:lstStyle>
            <a:lvl1pPr algn="r">
              <a:defRPr sz="900">
                <a:solidFill>
                  <a:schemeClr val="tx1">
                    <a:tint val="75000"/>
                  </a:schemeClr>
                </a:solidFill>
              </a:defRPr>
            </a:lvl1pPr>
          </a:lstStyle>
          <a:p>
            <a:pPr defTabSz="685698"/>
            <a:fld id="{5FD5313C-0AF8-4C32-A6AC-9953476BC4FE}" type="slidenum">
              <a:rPr lang="ru-RU" smtClean="0">
                <a:solidFill>
                  <a:prstClr val="black">
                    <a:tint val="75000"/>
                  </a:prstClr>
                </a:solidFill>
              </a:rPr>
              <a:pPr defTabSz="685698"/>
              <a:t>‹#›</a:t>
            </a:fld>
            <a:endParaRPr lang="ru-RU" dirty="0">
              <a:solidFill>
                <a:prstClr val="black">
                  <a:tint val="75000"/>
                </a:prstClr>
              </a:solidFill>
            </a:endParaRPr>
          </a:p>
        </p:txBody>
      </p:sp>
    </p:spTree>
    <p:extLst>
      <p:ext uri="{BB962C8B-B14F-4D97-AF65-F5344CB8AC3E}">
        <p14:creationId xmlns:p14="http://schemas.microsoft.com/office/powerpoint/2010/main" val="2754946363"/>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hf hdr="0" ftr="0" dt="0"/>
  <p:txStyles>
    <p:titleStyle>
      <a:lvl1pPr algn="l" defTabSz="685698"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26" indent="-171426" algn="l" defTabSz="685698"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277" indent="-171426" algn="l" defTabSz="685698"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123" indent="-171426" algn="l" defTabSz="685698"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970"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4pPr>
      <a:lvl5pPr marL="1542818"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5pPr>
      <a:lvl6pPr marL="1885668"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517"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366"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217" indent="-171426" algn="l" defTabSz="685698"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p:bodyStyle>
    <p:otherStyle>
      <a:defPPr>
        <a:defRPr lang="ru-RU"/>
      </a:defPPr>
      <a:lvl1pPr marL="0" algn="l" defTabSz="685698" rtl="0" eaLnBrk="1" latinLnBrk="0" hangingPunct="1">
        <a:defRPr sz="1400" kern="1200">
          <a:solidFill>
            <a:schemeClr val="tx1"/>
          </a:solidFill>
          <a:latin typeface="+mn-lt"/>
          <a:ea typeface="+mn-ea"/>
          <a:cs typeface="+mn-cs"/>
        </a:defRPr>
      </a:lvl1pPr>
      <a:lvl2pPr marL="342848" algn="l" defTabSz="685698" rtl="0" eaLnBrk="1" latinLnBrk="0" hangingPunct="1">
        <a:defRPr sz="1400" kern="1200">
          <a:solidFill>
            <a:schemeClr val="tx1"/>
          </a:solidFill>
          <a:latin typeface="+mn-lt"/>
          <a:ea typeface="+mn-ea"/>
          <a:cs typeface="+mn-cs"/>
        </a:defRPr>
      </a:lvl2pPr>
      <a:lvl3pPr marL="685698" algn="l" defTabSz="685698" rtl="0" eaLnBrk="1" latinLnBrk="0" hangingPunct="1">
        <a:defRPr sz="1400" kern="1200">
          <a:solidFill>
            <a:schemeClr val="tx1"/>
          </a:solidFill>
          <a:latin typeface="+mn-lt"/>
          <a:ea typeface="+mn-ea"/>
          <a:cs typeface="+mn-cs"/>
        </a:defRPr>
      </a:lvl3pPr>
      <a:lvl4pPr marL="1028547" algn="l" defTabSz="685698" rtl="0" eaLnBrk="1" latinLnBrk="0" hangingPunct="1">
        <a:defRPr sz="1400" kern="1200">
          <a:solidFill>
            <a:schemeClr val="tx1"/>
          </a:solidFill>
          <a:latin typeface="+mn-lt"/>
          <a:ea typeface="+mn-ea"/>
          <a:cs typeface="+mn-cs"/>
        </a:defRPr>
      </a:lvl4pPr>
      <a:lvl5pPr marL="1371396" algn="l" defTabSz="685698" rtl="0" eaLnBrk="1" latinLnBrk="0" hangingPunct="1">
        <a:defRPr sz="1400" kern="1200">
          <a:solidFill>
            <a:schemeClr val="tx1"/>
          </a:solidFill>
          <a:latin typeface="+mn-lt"/>
          <a:ea typeface="+mn-ea"/>
          <a:cs typeface="+mn-cs"/>
        </a:defRPr>
      </a:lvl5pPr>
      <a:lvl6pPr marL="1714247" algn="l" defTabSz="685698" rtl="0" eaLnBrk="1" latinLnBrk="0" hangingPunct="1">
        <a:defRPr sz="1400" kern="1200">
          <a:solidFill>
            <a:schemeClr val="tx1"/>
          </a:solidFill>
          <a:latin typeface="+mn-lt"/>
          <a:ea typeface="+mn-ea"/>
          <a:cs typeface="+mn-cs"/>
        </a:defRPr>
      </a:lvl6pPr>
      <a:lvl7pPr marL="2057093" algn="l" defTabSz="685698" rtl="0" eaLnBrk="1" latinLnBrk="0" hangingPunct="1">
        <a:defRPr sz="1400" kern="1200">
          <a:solidFill>
            <a:schemeClr val="tx1"/>
          </a:solidFill>
          <a:latin typeface="+mn-lt"/>
          <a:ea typeface="+mn-ea"/>
          <a:cs typeface="+mn-cs"/>
        </a:defRPr>
      </a:lvl7pPr>
      <a:lvl8pPr marL="2399940" algn="l" defTabSz="685698" rtl="0" eaLnBrk="1" latinLnBrk="0" hangingPunct="1">
        <a:defRPr sz="1400" kern="1200">
          <a:solidFill>
            <a:schemeClr val="tx1"/>
          </a:solidFill>
          <a:latin typeface="+mn-lt"/>
          <a:ea typeface="+mn-ea"/>
          <a:cs typeface="+mn-cs"/>
        </a:defRPr>
      </a:lvl8pPr>
      <a:lvl9pPr marL="2742788" algn="l" defTabSz="685698"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46.xml"/><Relationship Id="rId4" Type="http://schemas.openxmlformats.org/officeDocument/2006/relationships/chart" Target="../charts/char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18" Type="http://schemas.openxmlformats.org/officeDocument/2006/relationships/image" Target="../media/image31.jpeg"/><Relationship Id="rId3" Type="http://schemas.openxmlformats.org/officeDocument/2006/relationships/image" Target="../media/image16.jpeg"/><Relationship Id="rId21" Type="http://schemas.openxmlformats.org/officeDocument/2006/relationships/image" Target="../media/image34.jpeg"/><Relationship Id="rId7" Type="http://schemas.openxmlformats.org/officeDocument/2006/relationships/image" Target="../media/image20.jpeg"/><Relationship Id="rId12" Type="http://schemas.openxmlformats.org/officeDocument/2006/relationships/image" Target="../media/image25.jpeg"/><Relationship Id="rId17" Type="http://schemas.openxmlformats.org/officeDocument/2006/relationships/image" Target="../media/image30.jpeg"/><Relationship Id="rId25" Type="http://schemas.openxmlformats.org/officeDocument/2006/relationships/image" Target="../media/image38.jpeg"/><Relationship Id="rId2" Type="http://schemas.openxmlformats.org/officeDocument/2006/relationships/image" Target="../media/image15.jpeg"/><Relationship Id="rId16" Type="http://schemas.openxmlformats.org/officeDocument/2006/relationships/image" Target="../media/image29.jpeg"/><Relationship Id="rId20" Type="http://schemas.openxmlformats.org/officeDocument/2006/relationships/image" Target="../media/image33.jpeg"/><Relationship Id="rId1" Type="http://schemas.openxmlformats.org/officeDocument/2006/relationships/slideLayout" Target="../slideLayouts/slideLayout1.xml"/><Relationship Id="rId6" Type="http://schemas.openxmlformats.org/officeDocument/2006/relationships/image" Target="../media/image19.jpeg"/><Relationship Id="rId11" Type="http://schemas.openxmlformats.org/officeDocument/2006/relationships/image" Target="../media/image24.jpeg"/><Relationship Id="rId24" Type="http://schemas.openxmlformats.org/officeDocument/2006/relationships/image" Target="../media/image37.jpeg"/><Relationship Id="rId5" Type="http://schemas.openxmlformats.org/officeDocument/2006/relationships/image" Target="../media/image18.jpeg"/><Relationship Id="rId15" Type="http://schemas.openxmlformats.org/officeDocument/2006/relationships/image" Target="../media/image28.jpg"/><Relationship Id="rId23" Type="http://schemas.openxmlformats.org/officeDocument/2006/relationships/image" Target="../media/image36.jpeg"/><Relationship Id="rId10" Type="http://schemas.openxmlformats.org/officeDocument/2006/relationships/image" Target="../media/image23.jpeg"/><Relationship Id="rId19" Type="http://schemas.openxmlformats.org/officeDocument/2006/relationships/image" Target="../media/image32.jpeg"/><Relationship Id="rId4" Type="http://schemas.openxmlformats.org/officeDocument/2006/relationships/image" Target="../media/image17.jpeg"/><Relationship Id="rId9" Type="http://schemas.openxmlformats.org/officeDocument/2006/relationships/image" Target="../media/image22.jpeg"/><Relationship Id="rId14" Type="http://schemas.openxmlformats.org/officeDocument/2006/relationships/image" Target="../media/image27.jpeg"/><Relationship Id="rId22" Type="http://schemas.openxmlformats.org/officeDocument/2006/relationships/image" Target="../media/image3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50.jpeg"/><Relationship Id="rId18" Type="http://schemas.openxmlformats.org/officeDocument/2006/relationships/image" Target="../media/image55.jpeg"/><Relationship Id="rId26" Type="http://schemas.openxmlformats.org/officeDocument/2006/relationships/image" Target="../media/image63.jpeg"/><Relationship Id="rId3" Type="http://schemas.openxmlformats.org/officeDocument/2006/relationships/image" Target="../media/image40.jpeg"/><Relationship Id="rId21" Type="http://schemas.openxmlformats.org/officeDocument/2006/relationships/image" Target="../media/image58.jpeg"/><Relationship Id="rId7" Type="http://schemas.openxmlformats.org/officeDocument/2006/relationships/image" Target="../media/image44.jpeg"/><Relationship Id="rId12" Type="http://schemas.openxmlformats.org/officeDocument/2006/relationships/image" Target="../media/image49.jpeg"/><Relationship Id="rId17" Type="http://schemas.openxmlformats.org/officeDocument/2006/relationships/image" Target="../media/image54.jpeg"/><Relationship Id="rId25" Type="http://schemas.openxmlformats.org/officeDocument/2006/relationships/image" Target="../media/image62.jpeg"/><Relationship Id="rId2" Type="http://schemas.openxmlformats.org/officeDocument/2006/relationships/image" Target="../media/image39.jpeg"/><Relationship Id="rId16" Type="http://schemas.openxmlformats.org/officeDocument/2006/relationships/image" Target="../media/image53.jpeg"/><Relationship Id="rId20" Type="http://schemas.openxmlformats.org/officeDocument/2006/relationships/image" Target="../media/image57.jpeg"/><Relationship Id="rId1" Type="http://schemas.openxmlformats.org/officeDocument/2006/relationships/slideLayout" Target="../slideLayouts/slideLayout1.xml"/><Relationship Id="rId6" Type="http://schemas.openxmlformats.org/officeDocument/2006/relationships/image" Target="../media/image43.jpeg"/><Relationship Id="rId11" Type="http://schemas.openxmlformats.org/officeDocument/2006/relationships/image" Target="../media/image48.jpeg"/><Relationship Id="rId24" Type="http://schemas.openxmlformats.org/officeDocument/2006/relationships/image" Target="../media/image61.jpeg"/><Relationship Id="rId5" Type="http://schemas.openxmlformats.org/officeDocument/2006/relationships/image" Target="../media/image42.jpeg"/><Relationship Id="rId15" Type="http://schemas.openxmlformats.org/officeDocument/2006/relationships/image" Target="../media/image52.jpeg"/><Relationship Id="rId23" Type="http://schemas.openxmlformats.org/officeDocument/2006/relationships/image" Target="../media/image60.jpeg"/><Relationship Id="rId28" Type="http://schemas.openxmlformats.org/officeDocument/2006/relationships/image" Target="../media/image65.jpeg"/><Relationship Id="rId10" Type="http://schemas.openxmlformats.org/officeDocument/2006/relationships/image" Target="../media/image47.jpeg"/><Relationship Id="rId19" Type="http://schemas.openxmlformats.org/officeDocument/2006/relationships/image" Target="../media/image56.jpeg"/><Relationship Id="rId4" Type="http://schemas.openxmlformats.org/officeDocument/2006/relationships/image" Target="../media/image41.jpeg"/><Relationship Id="rId9" Type="http://schemas.openxmlformats.org/officeDocument/2006/relationships/image" Target="../media/image46.jpeg"/><Relationship Id="rId14" Type="http://schemas.openxmlformats.org/officeDocument/2006/relationships/image" Target="../media/image51.jpeg"/><Relationship Id="rId22" Type="http://schemas.openxmlformats.org/officeDocument/2006/relationships/image" Target="../media/image59.jpeg"/><Relationship Id="rId27" Type="http://schemas.openxmlformats.org/officeDocument/2006/relationships/image" Target="../media/image6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6.png"/><Relationship Id="rId4" Type="http://schemas.openxmlformats.org/officeDocument/2006/relationships/notesSlide" Target="../notesSlides/notesSlide18.xml"/></Relationships>
</file>

<file path=ppt/slides/_rels/slide4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59.xml"/><Relationship Id="rId5" Type="http://schemas.openxmlformats.org/officeDocument/2006/relationships/chart" Target="../charts/chart7.xml"/><Relationship Id="rId4" Type="http://schemas.openxmlformats.org/officeDocument/2006/relationships/chart" Target="../charts/chart6.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8" Type="http://schemas.openxmlformats.org/officeDocument/2006/relationships/image" Target="../media/image80.jpeg"/><Relationship Id="rId3" Type="http://schemas.openxmlformats.org/officeDocument/2006/relationships/image" Target="../media/image75.jpeg"/><Relationship Id="rId7" Type="http://schemas.openxmlformats.org/officeDocument/2006/relationships/image" Target="../media/image79.jpe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8.jpeg"/><Relationship Id="rId11" Type="http://schemas.openxmlformats.org/officeDocument/2006/relationships/image" Target="../media/image83.jpeg"/><Relationship Id="rId5" Type="http://schemas.openxmlformats.org/officeDocument/2006/relationships/image" Target="../media/image77.jpe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jpeg"/></Relationships>
</file>

<file path=ppt/slides/_rels/slide55.xml.rels><?xml version="1.0" encoding="UTF-8" standalone="yes"?>
<Relationships xmlns="http://schemas.openxmlformats.org/package/2006/relationships"><Relationship Id="rId2" Type="http://schemas.openxmlformats.org/officeDocument/2006/relationships/hyperlink" Target="http://www.oleg-ponomarev.ru/"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Прямоугольник 5"/>
          <p:cNvSpPr/>
          <p:nvPr/>
        </p:nvSpPr>
        <p:spPr>
          <a:xfrm>
            <a:off x="3175" y="566248"/>
            <a:ext cx="5072883" cy="803582"/>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solidFill>
                <a:srgbClr val="FFFFFF"/>
              </a:solidFill>
            </a:endParaRPr>
          </a:p>
          <a:p>
            <a:pPr algn="ctr"/>
            <a:endParaRPr lang="ru-RU" altLang="en-US" dirty="0">
              <a:solidFill>
                <a:srgbClr val="FFFFFF"/>
              </a:solidFill>
            </a:endParaRPr>
          </a:p>
          <a:p>
            <a:pPr algn="ctr"/>
            <a:endParaRPr lang="ru-RU" altLang="en-US" dirty="0">
              <a:solidFill>
                <a:srgbClr val="FFFFFF"/>
              </a:solidFill>
            </a:endParaRPr>
          </a:p>
        </p:txBody>
      </p:sp>
      <p:sp>
        <p:nvSpPr>
          <p:cNvPr id="7" name="Прямоугольник 6"/>
          <p:cNvSpPr/>
          <p:nvPr/>
        </p:nvSpPr>
        <p:spPr>
          <a:xfrm>
            <a:off x="251520" y="647385"/>
            <a:ext cx="4608512" cy="58915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ru-RU" sz="3000" dirty="0">
                <a:solidFill>
                  <a:srgbClr val="FFFFFF"/>
                </a:solidFill>
                <a:latin typeface="Akrobat Bold" pitchFamily="50" charset="-52"/>
              </a:rPr>
              <a:t>/</a:t>
            </a:r>
            <a:r>
              <a:rPr lang="ru-RU" altLang="ru-RU" sz="3000" dirty="0">
                <a:solidFill>
                  <a:srgbClr val="FFFFFF"/>
                </a:solidFill>
                <a:latin typeface="Akrobat Bold" pitchFamily="50" charset="-52"/>
              </a:rPr>
              <a:t> КОД ПРЕДПРИНИМАТЕЛЯ </a:t>
            </a:r>
            <a:r>
              <a:rPr lang="en-US" altLang="ru-RU" sz="3000" dirty="0">
                <a:solidFill>
                  <a:srgbClr val="FFFFFF"/>
                </a:solidFill>
                <a:latin typeface="Akrobat Bold" pitchFamily="50" charset="-52"/>
              </a:rPr>
              <a:t>&gt;</a:t>
            </a:r>
            <a:endParaRPr lang="ru-RU" altLang="ru-RU" sz="3000" dirty="0">
              <a:solidFill>
                <a:srgbClr val="FFFFFF"/>
              </a:solidFill>
              <a:latin typeface="Akrobat Bold" pitchFamily="50" charset="-52"/>
            </a:endParaRPr>
          </a:p>
        </p:txBody>
      </p:sp>
      <p:sp>
        <p:nvSpPr>
          <p:cNvPr id="8" name="Прямоугольник 7"/>
          <p:cNvSpPr/>
          <p:nvPr/>
        </p:nvSpPr>
        <p:spPr>
          <a:xfrm>
            <a:off x="467543" y="3003798"/>
            <a:ext cx="4608513" cy="792088"/>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r>
              <a:rPr lang="ru-RU" altLang="ru-RU" b="1" dirty="0" smtClean="0">
                <a:solidFill>
                  <a:srgbClr val="D1282E"/>
                </a:solidFill>
                <a:latin typeface="Akrobat Black" panose="00000A00000000000000" charset="0"/>
              </a:rPr>
              <a:t>Олег Пономарев, </a:t>
            </a:r>
          </a:p>
          <a:p>
            <a:r>
              <a:rPr lang="ru-RU" altLang="ru-RU" dirty="0" smtClean="0">
                <a:solidFill>
                  <a:srgbClr val="D1282E"/>
                </a:solidFill>
                <a:latin typeface="Akrobat" pitchFamily="50" charset="-52"/>
              </a:rPr>
              <a:t>генеральный директор ООО «Спар-Калининград»,</a:t>
            </a:r>
            <a:endParaRPr lang="en-US" altLang="ru-RU" dirty="0" smtClean="0">
              <a:solidFill>
                <a:srgbClr val="D1282E"/>
              </a:solidFill>
              <a:latin typeface="Akrobat" pitchFamily="50" charset="-52"/>
            </a:endParaRPr>
          </a:p>
          <a:p>
            <a:r>
              <a:rPr lang="ru-RU" altLang="ru-RU" dirty="0" smtClean="0">
                <a:solidFill>
                  <a:srgbClr val="D1282E"/>
                </a:solidFill>
                <a:latin typeface="Akrobat" pitchFamily="50" charset="-52"/>
              </a:rPr>
              <a:t>К.э.н.</a:t>
            </a:r>
          </a:p>
        </p:txBody>
      </p:sp>
      <p:sp>
        <p:nvSpPr>
          <p:cNvPr id="9" name="Прямоугольник 8"/>
          <p:cNvSpPr/>
          <p:nvPr/>
        </p:nvSpPr>
        <p:spPr>
          <a:xfrm>
            <a:off x="5292080" y="568618"/>
            <a:ext cx="3819468" cy="85100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ru-RU" sz="1400" dirty="0">
                <a:solidFill>
                  <a:srgbClr val="FFFFFF">
                    <a:lumMod val="50000"/>
                  </a:srgbClr>
                </a:solidFill>
                <a:latin typeface="Akrobat" panose="00000600000000000000" charset="0"/>
              </a:rPr>
              <a:t>Всероссийский форум «III Форум предпринимателей Балтийского моря» </a:t>
            </a:r>
            <a:br>
              <a:rPr lang="ru-RU" altLang="ru-RU" sz="1400" dirty="0">
                <a:solidFill>
                  <a:srgbClr val="FFFFFF">
                    <a:lumMod val="50000"/>
                  </a:srgbClr>
                </a:solidFill>
                <a:latin typeface="Akrobat" panose="00000600000000000000" charset="0"/>
              </a:rPr>
            </a:br>
            <a:r>
              <a:rPr lang="ru-RU" altLang="ru-RU" sz="1400" dirty="0">
                <a:solidFill>
                  <a:srgbClr val="FFFFFF">
                    <a:lumMod val="50000"/>
                  </a:srgbClr>
                </a:solidFill>
                <a:latin typeface="Akrobat" panose="00000600000000000000" charset="0"/>
              </a:rPr>
              <a:t>Национальная премия «Бизнес-Успех»</a:t>
            </a:r>
            <a:br>
              <a:rPr lang="ru-RU" altLang="ru-RU" sz="1400" dirty="0">
                <a:solidFill>
                  <a:srgbClr val="FFFFFF">
                    <a:lumMod val="50000"/>
                  </a:srgbClr>
                </a:solidFill>
                <a:latin typeface="Akrobat" panose="00000600000000000000" charset="0"/>
              </a:rPr>
            </a:br>
            <a:r>
              <a:rPr lang="ru-RU" altLang="ru-RU" sz="1400" dirty="0">
                <a:solidFill>
                  <a:srgbClr val="FFFFFF">
                    <a:lumMod val="50000"/>
                  </a:srgbClr>
                </a:solidFill>
                <a:latin typeface="Akrobat" panose="00000600000000000000" charset="0"/>
              </a:rPr>
              <a:t>г. Светлогорск , 23 августа 2017г.</a:t>
            </a:r>
            <a:endParaRPr lang="ru-RU" altLang="en-US" sz="1400" dirty="0">
              <a:solidFill>
                <a:srgbClr val="FFFFFF">
                  <a:lumMod val="50000"/>
                </a:srgbClr>
              </a:solidFill>
              <a:latin typeface="Akrobat" panose="00000600000000000000" charset="0"/>
            </a:endParaRPr>
          </a:p>
        </p:txBody>
      </p:sp>
    </p:spTree>
    <p:extLst>
      <p:ext uri="{BB962C8B-B14F-4D97-AF65-F5344CB8AC3E}">
        <p14:creationId xmlns:p14="http://schemas.microsoft.com/office/powerpoint/2010/main" val="162511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Из бедных в богатые</a:t>
            </a:r>
            <a:endParaRPr lang="ru-RU" altLang="ru-RU" dirty="0">
              <a:latin typeface="Akrobat Black" panose="00000A00000000000000" charset="0"/>
            </a:endParaRPr>
          </a:p>
        </p:txBody>
      </p:sp>
      <p:sp>
        <p:nvSpPr>
          <p:cNvPr id="43" name="Прямоугольник 42"/>
          <p:cNvSpPr/>
          <p:nvPr/>
        </p:nvSpPr>
        <p:spPr>
          <a:xfrm>
            <a:off x="5004049" y="349896"/>
            <a:ext cx="3744416"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solidFill>
                  <a:srgbClr val="2A7046"/>
                </a:solidFill>
                <a:latin typeface="Akrobat Black" panose="00000A00000000000000" charset="0"/>
              </a:rPr>
              <a:t>Чего стоит стать миллиардером?</a:t>
            </a:r>
            <a:endParaRPr lang="ru-RU" altLang="ru-RU" dirty="0">
              <a:solidFill>
                <a:srgbClr val="2A7046"/>
              </a:solidFill>
              <a:latin typeface="Akrobat Black" panose="00000A00000000000000" charset="0"/>
            </a:endParaRPr>
          </a:p>
        </p:txBody>
      </p:sp>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580" y="917478"/>
            <a:ext cx="7547213" cy="4246565"/>
          </a:xfrm>
          <a:prstGeom prst="rect">
            <a:avLst/>
          </a:prstGeom>
        </p:spPr>
      </p:pic>
      <p:sp>
        <p:nvSpPr>
          <p:cNvPr id="8" name="Прямоугольник 7"/>
          <p:cNvSpPr/>
          <p:nvPr/>
        </p:nvSpPr>
        <p:spPr>
          <a:xfrm>
            <a:off x="3110265" y="915567"/>
            <a:ext cx="2541856" cy="36004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chemeClr val="bg1">
                    <a:lumMod val="50000"/>
                  </a:schemeClr>
                </a:solidFill>
                <a:latin typeface="Akrobat" panose="00000600000000000000" charset="0"/>
              </a:rPr>
              <a:t>Из </a:t>
            </a:r>
            <a:r>
              <a:rPr lang="ru-RU" altLang="en-US" sz="1400" dirty="0">
                <a:solidFill>
                  <a:srgbClr val="2A7046"/>
                </a:solidFill>
                <a:latin typeface="Akrobat Black" pitchFamily="50" charset="-52"/>
              </a:rPr>
              <a:t>100</a:t>
            </a:r>
            <a:r>
              <a:rPr lang="ru-RU" altLang="en-US" sz="1400" dirty="0">
                <a:solidFill>
                  <a:schemeClr val="bg1">
                    <a:lumMod val="50000"/>
                  </a:schemeClr>
                </a:solidFill>
                <a:latin typeface="Akrobat" panose="00000600000000000000" charset="0"/>
              </a:rPr>
              <a:t> самых богатых людей мира</a:t>
            </a:r>
          </a:p>
        </p:txBody>
      </p:sp>
      <p:sp>
        <p:nvSpPr>
          <p:cNvPr id="9" name="Прямоугольник 8"/>
          <p:cNvSpPr/>
          <p:nvPr/>
        </p:nvSpPr>
        <p:spPr>
          <a:xfrm>
            <a:off x="1403648" y="2211711"/>
            <a:ext cx="1386468" cy="36004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27</a:t>
            </a:r>
            <a:r>
              <a:rPr lang="ru-RU" altLang="en-US" sz="1400" dirty="0">
                <a:solidFill>
                  <a:schemeClr val="bg1">
                    <a:lumMod val="50000"/>
                  </a:schemeClr>
                </a:solidFill>
                <a:latin typeface="Akrobat" panose="00000600000000000000" charset="0"/>
              </a:rPr>
              <a:t> наследников</a:t>
            </a:r>
          </a:p>
        </p:txBody>
      </p:sp>
      <p:sp>
        <p:nvSpPr>
          <p:cNvPr id="10" name="Прямоугольник 9"/>
          <p:cNvSpPr/>
          <p:nvPr/>
        </p:nvSpPr>
        <p:spPr>
          <a:xfrm>
            <a:off x="4697701" y="2211711"/>
            <a:ext cx="1890524" cy="36004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73</a:t>
            </a:r>
            <a:r>
              <a:rPr lang="ru-RU" altLang="en-US" sz="1400" dirty="0">
                <a:solidFill>
                  <a:schemeClr val="bg1">
                    <a:lumMod val="50000"/>
                  </a:schemeClr>
                </a:solidFill>
                <a:latin typeface="Akrobat" panose="00000600000000000000" charset="0"/>
              </a:rPr>
              <a:t> сделали себя сами </a:t>
            </a:r>
          </a:p>
        </p:txBody>
      </p:sp>
      <p:sp>
        <p:nvSpPr>
          <p:cNvPr id="11" name="Прямоугольник 10"/>
          <p:cNvSpPr/>
          <p:nvPr/>
        </p:nvSpPr>
        <p:spPr>
          <a:xfrm>
            <a:off x="5201757" y="2364111"/>
            <a:ext cx="666388" cy="36004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из них</a:t>
            </a:r>
            <a:endParaRPr lang="ru-RU" altLang="en-US" sz="1400" dirty="0">
              <a:solidFill>
                <a:schemeClr val="bg1">
                  <a:lumMod val="50000"/>
                </a:schemeClr>
              </a:solidFill>
              <a:latin typeface="Akrobat" panose="00000600000000000000" charset="0"/>
            </a:endParaRPr>
          </a:p>
        </p:txBody>
      </p:sp>
      <p:sp>
        <p:nvSpPr>
          <p:cNvPr id="12" name="Прямоугольник 11"/>
          <p:cNvSpPr/>
          <p:nvPr/>
        </p:nvSpPr>
        <p:spPr>
          <a:xfrm>
            <a:off x="3203849" y="3723879"/>
            <a:ext cx="1257027"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18</a:t>
            </a:r>
            <a:r>
              <a:rPr lang="ru-RU" altLang="en-US" sz="1400" dirty="0">
                <a:solidFill>
                  <a:schemeClr val="bg1">
                    <a:lumMod val="50000"/>
                  </a:schemeClr>
                </a:solidFill>
                <a:latin typeface="Akrobat" panose="00000600000000000000" charset="0"/>
              </a:rPr>
              <a:t> не имеют</a:t>
            </a:r>
          </a:p>
          <a:p>
            <a:pPr>
              <a:lnSpc>
                <a:spcPct val="80000"/>
              </a:lnSpc>
            </a:pPr>
            <a:r>
              <a:rPr lang="ru-RU" altLang="en-US" sz="1400" dirty="0">
                <a:solidFill>
                  <a:schemeClr val="bg1">
                    <a:lumMod val="50000"/>
                  </a:schemeClr>
                </a:solidFill>
                <a:latin typeface="Akrobat" panose="00000600000000000000" charset="0"/>
              </a:rPr>
              <a:t>Высшего</a:t>
            </a:r>
          </a:p>
          <a:p>
            <a:pPr>
              <a:lnSpc>
                <a:spcPct val="80000"/>
              </a:lnSpc>
            </a:pPr>
            <a:r>
              <a:rPr lang="ru-RU" altLang="en-US" sz="1400" dirty="0">
                <a:solidFill>
                  <a:schemeClr val="bg1">
                    <a:lumMod val="50000"/>
                  </a:schemeClr>
                </a:solidFill>
                <a:latin typeface="Akrobat" panose="00000600000000000000" charset="0"/>
              </a:rPr>
              <a:t>образования</a:t>
            </a:r>
          </a:p>
        </p:txBody>
      </p:sp>
      <p:sp>
        <p:nvSpPr>
          <p:cNvPr id="15" name="Прямоугольник 14"/>
          <p:cNvSpPr/>
          <p:nvPr/>
        </p:nvSpPr>
        <p:spPr>
          <a:xfrm>
            <a:off x="4683125" y="3651870"/>
            <a:ext cx="1905099"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36</a:t>
            </a:r>
            <a:r>
              <a:rPr lang="ru-RU" altLang="en-US" sz="1400" dirty="0">
                <a:solidFill>
                  <a:schemeClr val="bg1">
                    <a:lumMod val="50000"/>
                  </a:schemeClr>
                </a:solidFill>
                <a:latin typeface="Akrobat" panose="00000600000000000000" charset="0"/>
              </a:rPr>
              <a:t> из бедной семьи</a:t>
            </a:r>
          </a:p>
        </p:txBody>
      </p:sp>
      <p:sp>
        <p:nvSpPr>
          <p:cNvPr id="16" name="Прямоугольник 15"/>
          <p:cNvSpPr/>
          <p:nvPr/>
        </p:nvSpPr>
        <p:spPr>
          <a:xfrm>
            <a:off x="4716017" y="4011912"/>
            <a:ext cx="3586773"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rgbClr val="2A7046"/>
                </a:solidFill>
                <a:latin typeface="Akrobat Black" pitchFamily="50" charset="-52"/>
              </a:rPr>
              <a:t>… но у некоторых миллиардеров не было ни степени, ни богатых родителей</a:t>
            </a:r>
            <a:endParaRPr lang="ru-RU" altLang="en-US" sz="1400" dirty="0">
              <a:solidFill>
                <a:schemeClr val="bg1">
                  <a:lumMod val="50000"/>
                </a:schemeClr>
              </a:solidFill>
              <a:latin typeface="Akrobat" panose="00000600000000000000" charset="0"/>
            </a:endParaRPr>
          </a:p>
        </p:txBody>
      </p:sp>
      <p:sp>
        <p:nvSpPr>
          <p:cNvPr id="2" name="Блок-схема: задержка 1"/>
          <p:cNvSpPr/>
          <p:nvPr/>
        </p:nvSpPr>
        <p:spPr>
          <a:xfrm>
            <a:off x="-1459" y="2211721"/>
            <a:ext cx="829045" cy="829045"/>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p>
        </p:txBody>
      </p:sp>
      <p:sp>
        <p:nvSpPr>
          <p:cNvPr id="17" name="Прямоугольник 16"/>
          <p:cNvSpPr/>
          <p:nvPr/>
        </p:nvSpPr>
        <p:spPr>
          <a:xfrm>
            <a:off x="-1459" y="2086172"/>
            <a:ext cx="829045" cy="10801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r>
              <a:rPr lang="ru-RU" altLang="ru-RU" sz="1000" dirty="0">
                <a:solidFill>
                  <a:schemeClr val="bg1"/>
                </a:solidFill>
                <a:latin typeface="Akrobat Light" pitchFamily="50" charset="-52"/>
              </a:rPr>
              <a:t>КОМУ</a:t>
            </a:r>
          </a:p>
          <a:p>
            <a:r>
              <a:rPr lang="ru-RU" altLang="ru-RU" sz="1000" dirty="0">
                <a:solidFill>
                  <a:schemeClr val="bg1"/>
                </a:solidFill>
                <a:latin typeface="Akrobat Light" pitchFamily="50" charset="-52"/>
              </a:rPr>
              <a:t>ЭТО</a:t>
            </a:r>
          </a:p>
          <a:p>
            <a:r>
              <a:rPr lang="ru-RU" altLang="ru-RU" sz="1000" dirty="0">
                <a:solidFill>
                  <a:schemeClr val="bg1"/>
                </a:solidFill>
                <a:latin typeface="Akrobat Light" pitchFamily="50" charset="-52"/>
              </a:rPr>
              <a:t>УДАЛОСЬ ?</a:t>
            </a:r>
          </a:p>
        </p:txBody>
      </p:sp>
      <p:sp>
        <p:nvSpPr>
          <p:cNvPr id="18"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10</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948604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7" name="Picture 3" descr="C:\Users\martin\Desktop\SPAR\Презентация-01\SPAR-01-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8" y="8189"/>
            <a:ext cx="9129453" cy="5135317"/>
          </a:xfrm>
          <a:prstGeom prst="rect">
            <a:avLst/>
          </a:prstGeom>
          <a:noFill/>
          <a:extLst>
            <a:ext uri="{909E8E84-426E-40DD-AFC4-6F175D3DCCD1}">
              <a14:hiddenFill xmlns:a14="http://schemas.microsoft.com/office/drawing/2010/main">
                <a:solidFill>
                  <a:srgbClr val="FFFFFF"/>
                </a:solidFill>
              </a14:hiddenFill>
            </a:ext>
          </a:extLst>
        </p:spPr>
      </p:pic>
      <p:sp>
        <p:nvSpPr>
          <p:cNvPr id="5" name="Прямоугольник 4"/>
          <p:cNvSpPr/>
          <p:nvPr/>
        </p:nvSpPr>
        <p:spPr>
          <a:xfrm>
            <a:off x="3491881" y="8184"/>
            <a:ext cx="2169998"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chemeClr val="bg1"/>
                </a:solidFill>
                <a:latin typeface="Akrobat Black" pitchFamily="50" charset="-52"/>
              </a:rPr>
              <a:t>КАК ИМ ЭТО УДАЛОСЬ?</a:t>
            </a:r>
            <a:endParaRPr lang="ru-RU" altLang="en-US" sz="1400" dirty="0">
              <a:solidFill>
                <a:schemeClr val="bg1"/>
              </a:solidFill>
              <a:latin typeface="Akrobat" panose="00000600000000000000" charset="0"/>
            </a:endParaRPr>
          </a:p>
        </p:txBody>
      </p:sp>
      <p:sp>
        <p:nvSpPr>
          <p:cNvPr id="6" name="Прямоугольник 5"/>
          <p:cNvSpPr/>
          <p:nvPr/>
        </p:nvSpPr>
        <p:spPr>
          <a:xfrm>
            <a:off x="179512" y="1203598"/>
            <a:ext cx="1080120"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rgbClr val="2A7046"/>
                </a:solidFill>
                <a:latin typeface="Akrobat Black" pitchFamily="50" charset="-52"/>
              </a:rPr>
              <a:t>Ларри</a:t>
            </a:r>
          </a:p>
          <a:p>
            <a:pPr algn="ctr">
              <a:lnSpc>
                <a:spcPct val="80000"/>
              </a:lnSpc>
            </a:pPr>
            <a:r>
              <a:rPr lang="ru-RU" altLang="en-US" sz="1200" dirty="0">
                <a:solidFill>
                  <a:srgbClr val="2A7046"/>
                </a:solidFill>
                <a:latin typeface="Akrobat Black" pitchFamily="50" charset="-52"/>
              </a:rPr>
              <a:t>Эллисон</a:t>
            </a:r>
            <a:endParaRPr lang="ru-RU" altLang="en-US" sz="1200" dirty="0">
              <a:solidFill>
                <a:schemeClr val="bg1">
                  <a:lumMod val="50000"/>
                </a:schemeClr>
              </a:solidFill>
              <a:latin typeface="Akrobat" panose="00000600000000000000" charset="0"/>
            </a:endParaRPr>
          </a:p>
        </p:txBody>
      </p:sp>
      <p:sp>
        <p:nvSpPr>
          <p:cNvPr id="7" name="Прямоугольник 6"/>
          <p:cNvSpPr/>
          <p:nvPr/>
        </p:nvSpPr>
        <p:spPr>
          <a:xfrm>
            <a:off x="1259632" y="1203598"/>
            <a:ext cx="1080120"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rgbClr val="2A7046"/>
                </a:solidFill>
                <a:latin typeface="Akrobat Black" pitchFamily="50" charset="-52"/>
              </a:rPr>
              <a:t>Ли</a:t>
            </a:r>
          </a:p>
          <a:p>
            <a:pPr algn="ctr">
              <a:lnSpc>
                <a:spcPct val="80000"/>
              </a:lnSpc>
            </a:pPr>
            <a:r>
              <a:rPr lang="ru-RU" altLang="en-US" sz="1200" dirty="0">
                <a:solidFill>
                  <a:srgbClr val="2A7046"/>
                </a:solidFill>
                <a:latin typeface="Akrobat Black" pitchFamily="50" charset="-52"/>
              </a:rPr>
              <a:t>Кашин</a:t>
            </a:r>
            <a:endParaRPr lang="ru-RU" altLang="en-US" sz="1200" dirty="0">
              <a:solidFill>
                <a:schemeClr val="bg1">
                  <a:lumMod val="50000"/>
                </a:schemeClr>
              </a:solidFill>
              <a:latin typeface="Akrobat" panose="00000600000000000000" charset="0"/>
            </a:endParaRPr>
          </a:p>
        </p:txBody>
      </p:sp>
      <p:sp>
        <p:nvSpPr>
          <p:cNvPr id="8" name="Прямоугольник 7"/>
          <p:cNvSpPr/>
          <p:nvPr/>
        </p:nvSpPr>
        <p:spPr>
          <a:xfrm>
            <a:off x="2267755" y="1203598"/>
            <a:ext cx="1306945"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100" dirty="0">
                <a:solidFill>
                  <a:srgbClr val="2A7046"/>
                </a:solidFill>
                <a:latin typeface="Akrobat Black" pitchFamily="50" charset="-52"/>
              </a:rPr>
              <a:t>Леонардо</a:t>
            </a:r>
          </a:p>
          <a:p>
            <a:pPr algn="ctr">
              <a:lnSpc>
                <a:spcPct val="80000"/>
              </a:lnSpc>
            </a:pPr>
            <a:r>
              <a:rPr lang="ru-RU" altLang="en-US" sz="1100" dirty="0">
                <a:solidFill>
                  <a:srgbClr val="2A7046"/>
                </a:solidFill>
                <a:latin typeface="Akrobat Black" pitchFamily="50" charset="-52"/>
              </a:rPr>
              <a:t>Дел Веккио</a:t>
            </a:r>
            <a:endParaRPr lang="ru-RU" altLang="en-US" sz="1100" dirty="0">
              <a:solidFill>
                <a:schemeClr val="bg1">
                  <a:lumMod val="50000"/>
                </a:schemeClr>
              </a:solidFill>
              <a:latin typeface="Akrobat" panose="00000600000000000000" charset="0"/>
            </a:endParaRPr>
          </a:p>
        </p:txBody>
      </p:sp>
      <p:sp>
        <p:nvSpPr>
          <p:cNvPr id="9" name="Прямоугольник 8"/>
          <p:cNvSpPr/>
          <p:nvPr/>
        </p:nvSpPr>
        <p:spPr>
          <a:xfrm>
            <a:off x="3563888" y="1203598"/>
            <a:ext cx="1080120"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rgbClr val="2A7046"/>
                </a:solidFill>
                <a:latin typeface="Akrobat Black" pitchFamily="50" charset="-52"/>
              </a:rPr>
              <a:t>Амансио</a:t>
            </a:r>
          </a:p>
          <a:p>
            <a:pPr algn="ctr">
              <a:lnSpc>
                <a:spcPct val="80000"/>
              </a:lnSpc>
            </a:pPr>
            <a:r>
              <a:rPr lang="ru-RU" altLang="en-US" sz="1200" dirty="0">
                <a:solidFill>
                  <a:srgbClr val="2A7046"/>
                </a:solidFill>
                <a:latin typeface="Akrobat Black" pitchFamily="50" charset="-52"/>
              </a:rPr>
              <a:t>Ортега</a:t>
            </a:r>
            <a:endParaRPr lang="ru-RU" altLang="en-US" sz="1200" dirty="0">
              <a:solidFill>
                <a:schemeClr val="bg1">
                  <a:lumMod val="50000"/>
                </a:schemeClr>
              </a:solidFill>
              <a:latin typeface="Akrobat" panose="00000600000000000000" charset="0"/>
            </a:endParaRPr>
          </a:p>
        </p:txBody>
      </p:sp>
      <p:sp>
        <p:nvSpPr>
          <p:cNvPr id="10" name="Прямоугольник 9"/>
          <p:cNvSpPr/>
          <p:nvPr/>
        </p:nvSpPr>
        <p:spPr>
          <a:xfrm>
            <a:off x="4644008" y="1145994"/>
            <a:ext cx="1080120" cy="63367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100" dirty="0">
                <a:solidFill>
                  <a:srgbClr val="2A7046"/>
                </a:solidFill>
                <a:latin typeface="Akrobat Black" pitchFamily="50" charset="-52"/>
              </a:rPr>
              <a:t>Джон</a:t>
            </a:r>
          </a:p>
          <a:p>
            <a:pPr algn="ctr">
              <a:lnSpc>
                <a:spcPct val="80000"/>
              </a:lnSpc>
            </a:pPr>
            <a:r>
              <a:rPr lang="ru-RU" altLang="en-US" sz="1100" dirty="0">
                <a:solidFill>
                  <a:srgbClr val="2A7046"/>
                </a:solidFill>
                <a:latin typeface="Akrobat Black" pitchFamily="50" charset="-52"/>
              </a:rPr>
              <a:t>Фредриксен</a:t>
            </a:r>
            <a:endParaRPr lang="ru-RU" altLang="en-US" sz="1100" dirty="0">
              <a:solidFill>
                <a:schemeClr val="bg1">
                  <a:lumMod val="50000"/>
                </a:schemeClr>
              </a:solidFill>
              <a:latin typeface="Akrobat" panose="00000600000000000000" charset="0"/>
            </a:endParaRPr>
          </a:p>
        </p:txBody>
      </p:sp>
      <p:sp>
        <p:nvSpPr>
          <p:cNvPr id="11" name="Прямоугольник 10"/>
          <p:cNvSpPr/>
          <p:nvPr/>
        </p:nvSpPr>
        <p:spPr>
          <a:xfrm>
            <a:off x="5796136" y="1145994"/>
            <a:ext cx="1080120" cy="63367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100" dirty="0" err="1">
                <a:solidFill>
                  <a:srgbClr val="2A7046"/>
                </a:solidFill>
                <a:latin typeface="Akrobat Black" pitchFamily="50" charset="-52"/>
              </a:rPr>
              <a:t>Шелдон</a:t>
            </a:r>
            <a:endParaRPr lang="ru-RU" altLang="en-US" sz="1100" dirty="0">
              <a:solidFill>
                <a:srgbClr val="2A7046"/>
              </a:solidFill>
              <a:latin typeface="Akrobat Black" pitchFamily="50" charset="-52"/>
            </a:endParaRPr>
          </a:p>
          <a:p>
            <a:pPr algn="ctr">
              <a:lnSpc>
                <a:spcPct val="80000"/>
              </a:lnSpc>
            </a:pPr>
            <a:r>
              <a:rPr lang="ru-RU" altLang="en-US" sz="1100" dirty="0">
                <a:solidFill>
                  <a:srgbClr val="2A7046"/>
                </a:solidFill>
                <a:latin typeface="Akrobat Black" pitchFamily="50" charset="-52"/>
              </a:rPr>
              <a:t>Адельсон</a:t>
            </a:r>
            <a:endParaRPr lang="ru-RU" altLang="en-US" sz="1100" dirty="0">
              <a:solidFill>
                <a:schemeClr val="bg1">
                  <a:lumMod val="50000"/>
                </a:schemeClr>
              </a:solidFill>
              <a:latin typeface="Akrobat" panose="00000600000000000000" charset="0"/>
            </a:endParaRPr>
          </a:p>
        </p:txBody>
      </p:sp>
      <p:sp>
        <p:nvSpPr>
          <p:cNvPr id="12" name="Прямоугольник 11"/>
          <p:cNvSpPr/>
          <p:nvPr/>
        </p:nvSpPr>
        <p:spPr>
          <a:xfrm>
            <a:off x="6804259" y="1131591"/>
            <a:ext cx="1306945" cy="63367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100" dirty="0" err="1">
                <a:solidFill>
                  <a:srgbClr val="2A7046"/>
                </a:solidFill>
                <a:latin typeface="Akrobat Black" pitchFamily="50" charset="-52"/>
              </a:rPr>
              <a:t>Ингвар</a:t>
            </a:r>
            <a:r>
              <a:rPr lang="ru-RU" altLang="en-US" sz="1100" dirty="0">
                <a:solidFill>
                  <a:srgbClr val="2A7046"/>
                </a:solidFill>
                <a:latin typeface="Akrobat Black" pitchFamily="50" charset="-52"/>
              </a:rPr>
              <a:t> </a:t>
            </a:r>
          </a:p>
          <a:p>
            <a:pPr algn="ctr">
              <a:lnSpc>
                <a:spcPct val="80000"/>
              </a:lnSpc>
            </a:pPr>
            <a:r>
              <a:rPr lang="ru-RU" altLang="en-US" sz="1100" dirty="0" err="1">
                <a:solidFill>
                  <a:srgbClr val="2A7046"/>
                </a:solidFill>
                <a:latin typeface="Akrobat Black" pitchFamily="50" charset="-52"/>
              </a:rPr>
              <a:t>Кампард</a:t>
            </a:r>
            <a:endParaRPr lang="ru-RU" altLang="en-US" sz="1100" dirty="0">
              <a:solidFill>
                <a:schemeClr val="bg1">
                  <a:lumMod val="50000"/>
                </a:schemeClr>
              </a:solidFill>
              <a:latin typeface="Akrobat" panose="00000600000000000000" charset="0"/>
            </a:endParaRPr>
          </a:p>
        </p:txBody>
      </p:sp>
      <p:sp>
        <p:nvSpPr>
          <p:cNvPr id="13" name="Прямоугольник 12"/>
          <p:cNvSpPr/>
          <p:nvPr/>
        </p:nvSpPr>
        <p:spPr>
          <a:xfrm>
            <a:off x="8028384" y="1218000"/>
            <a:ext cx="1080120" cy="63367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100" dirty="0">
                <a:solidFill>
                  <a:srgbClr val="2A7046"/>
                </a:solidFill>
                <a:latin typeface="Akrobat Black" pitchFamily="50" charset="-52"/>
              </a:rPr>
              <a:t>Франсуа</a:t>
            </a:r>
          </a:p>
          <a:p>
            <a:pPr algn="ctr">
              <a:lnSpc>
                <a:spcPct val="80000"/>
              </a:lnSpc>
            </a:pPr>
            <a:r>
              <a:rPr lang="ru-RU" altLang="en-US" sz="1100" dirty="0" err="1">
                <a:solidFill>
                  <a:srgbClr val="2A7046"/>
                </a:solidFill>
                <a:latin typeface="Akrobat Black" pitchFamily="50" charset="-52"/>
              </a:rPr>
              <a:t>Пине</a:t>
            </a:r>
            <a:endParaRPr lang="ru-RU" altLang="en-US" sz="1100" dirty="0">
              <a:solidFill>
                <a:schemeClr val="bg1">
                  <a:lumMod val="50000"/>
                </a:schemeClr>
              </a:solidFill>
              <a:latin typeface="Akrobat" panose="00000600000000000000" charset="0"/>
            </a:endParaRPr>
          </a:p>
        </p:txBody>
      </p:sp>
      <p:sp>
        <p:nvSpPr>
          <p:cNvPr id="14" name="Прямоугольник 13"/>
          <p:cNvSpPr/>
          <p:nvPr/>
        </p:nvSpPr>
        <p:spPr>
          <a:xfrm>
            <a:off x="395536" y="2259726"/>
            <a:ext cx="720080"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Сирота</a:t>
            </a:r>
          </a:p>
        </p:txBody>
      </p:sp>
      <p:sp>
        <p:nvSpPr>
          <p:cNvPr id="15" name="Прямоугольник 14"/>
          <p:cNvSpPr/>
          <p:nvPr/>
        </p:nvSpPr>
        <p:spPr>
          <a:xfrm>
            <a:off x="1475656" y="2259726"/>
            <a:ext cx="720080"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Сирота</a:t>
            </a:r>
          </a:p>
        </p:txBody>
      </p:sp>
      <p:sp>
        <p:nvSpPr>
          <p:cNvPr id="16" name="Прямоугольник 15"/>
          <p:cNvSpPr/>
          <p:nvPr/>
        </p:nvSpPr>
        <p:spPr>
          <a:xfrm>
            <a:off x="2627785" y="2259726"/>
            <a:ext cx="720080"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Сирота</a:t>
            </a:r>
          </a:p>
        </p:txBody>
      </p:sp>
      <p:sp>
        <p:nvSpPr>
          <p:cNvPr id="17" name="Прямоугольник 16"/>
          <p:cNvSpPr/>
          <p:nvPr/>
        </p:nvSpPr>
        <p:spPr>
          <a:xfrm>
            <a:off x="3635898" y="2331734"/>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Работник ж/д</a:t>
            </a:r>
          </a:p>
        </p:txBody>
      </p:sp>
      <p:sp>
        <p:nvSpPr>
          <p:cNvPr id="18" name="Прямоугольник 17"/>
          <p:cNvSpPr/>
          <p:nvPr/>
        </p:nvSpPr>
        <p:spPr>
          <a:xfrm>
            <a:off x="4716017" y="2259726"/>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Сварщик</a:t>
            </a:r>
          </a:p>
        </p:txBody>
      </p:sp>
      <p:sp>
        <p:nvSpPr>
          <p:cNvPr id="19" name="Прямоугольник 18"/>
          <p:cNvSpPr/>
          <p:nvPr/>
        </p:nvSpPr>
        <p:spPr>
          <a:xfrm>
            <a:off x="5868144" y="2259726"/>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Таксист</a:t>
            </a:r>
          </a:p>
        </p:txBody>
      </p:sp>
      <p:sp>
        <p:nvSpPr>
          <p:cNvPr id="20" name="Прямоугольник 19"/>
          <p:cNvSpPr/>
          <p:nvPr/>
        </p:nvSpPr>
        <p:spPr>
          <a:xfrm>
            <a:off x="7020273" y="2259726"/>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Фермер</a:t>
            </a:r>
          </a:p>
        </p:txBody>
      </p:sp>
      <p:sp>
        <p:nvSpPr>
          <p:cNvPr id="21" name="Прямоугольник 20"/>
          <p:cNvSpPr/>
          <p:nvPr/>
        </p:nvSpPr>
        <p:spPr>
          <a:xfrm>
            <a:off x="8028384" y="2259726"/>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Лесоруб</a:t>
            </a:r>
          </a:p>
        </p:txBody>
      </p:sp>
      <p:sp>
        <p:nvSpPr>
          <p:cNvPr id="22" name="Прямоугольник 21"/>
          <p:cNvSpPr/>
          <p:nvPr/>
        </p:nvSpPr>
        <p:spPr>
          <a:xfrm>
            <a:off x="323530" y="3987918"/>
            <a:ext cx="1152128"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Вложились в</a:t>
            </a:r>
          </a:p>
          <a:p>
            <a:pPr algn="ctr">
              <a:lnSpc>
                <a:spcPct val="80000"/>
              </a:lnSpc>
            </a:pPr>
            <a:r>
              <a:rPr lang="ru-RU" altLang="en-US" sz="800" dirty="0">
                <a:solidFill>
                  <a:schemeClr val="bg1"/>
                </a:solidFill>
                <a:latin typeface="Akrobat" pitchFamily="50" charset="-52"/>
              </a:rPr>
              <a:t>Период кризиса</a:t>
            </a:r>
          </a:p>
        </p:txBody>
      </p:sp>
      <p:sp>
        <p:nvSpPr>
          <p:cNvPr id="23" name="Прямоугольник 22"/>
          <p:cNvSpPr/>
          <p:nvPr/>
        </p:nvSpPr>
        <p:spPr>
          <a:xfrm>
            <a:off x="1619674" y="4635990"/>
            <a:ext cx="1152128"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Раньше всех</a:t>
            </a:r>
          </a:p>
          <a:p>
            <a:pPr algn="ctr">
              <a:lnSpc>
                <a:spcPct val="80000"/>
              </a:lnSpc>
            </a:pPr>
            <a:r>
              <a:rPr lang="ru-RU" altLang="en-US" sz="800" dirty="0">
                <a:solidFill>
                  <a:schemeClr val="bg1"/>
                </a:solidFill>
                <a:latin typeface="Akrobat" pitchFamily="50" charset="-52"/>
              </a:rPr>
              <a:t>Угадали тренд</a:t>
            </a:r>
          </a:p>
        </p:txBody>
      </p:sp>
      <p:sp>
        <p:nvSpPr>
          <p:cNvPr id="24" name="Прямоугольник 23"/>
          <p:cNvSpPr/>
          <p:nvPr/>
        </p:nvSpPr>
        <p:spPr>
          <a:xfrm>
            <a:off x="2699794" y="3987918"/>
            <a:ext cx="1152128"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Купили</a:t>
            </a:r>
          </a:p>
          <a:p>
            <a:pPr algn="ctr">
              <a:lnSpc>
                <a:spcPct val="80000"/>
              </a:lnSpc>
            </a:pPr>
            <a:r>
              <a:rPr lang="ru-RU" altLang="en-US" sz="800" dirty="0">
                <a:solidFill>
                  <a:schemeClr val="bg1"/>
                </a:solidFill>
                <a:latin typeface="Akrobat" pitchFamily="50" charset="-52"/>
              </a:rPr>
              <a:t>Разорившиеся</a:t>
            </a:r>
          </a:p>
          <a:p>
            <a:pPr algn="ctr">
              <a:lnSpc>
                <a:spcPct val="80000"/>
              </a:lnSpc>
            </a:pPr>
            <a:r>
              <a:rPr lang="ru-RU" altLang="en-US" sz="800" dirty="0">
                <a:solidFill>
                  <a:schemeClr val="bg1"/>
                </a:solidFill>
                <a:latin typeface="Akrobat" pitchFamily="50" charset="-52"/>
              </a:rPr>
              <a:t>компании</a:t>
            </a:r>
          </a:p>
        </p:txBody>
      </p:sp>
      <p:sp>
        <p:nvSpPr>
          <p:cNvPr id="25" name="Прямоугольник 24"/>
          <p:cNvSpPr/>
          <p:nvPr/>
        </p:nvSpPr>
        <p:spPr>
          <a:xfrm>
            <a:off x="3995938" y="4635990"/>
            <a:ext cx="1152128"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Микро-</a:t>
            </a:r>
          </a:p>
          <a:p>
            <a:pPr algn="ctr">
              <a:lnSpc>
                <a:spcPct val="80000"/>
              </a:lnSpc>
            </a:pPr>
            <a:r>
              <a:rPr lang="ru-RU" altLang="en-US" sz="800" dirty="0">
                <a:solidFill>
                  <a:schemeClr val="bg1"/>
                </a:solidFill>
                <a:latin typeface="Akrobat" pitchFamily="50" charset="-52"/>
              </a:rPr>
              <a:t>менеджмент</a:t>
            </a:r>
          </a:p>
        </p:txBody>
      </p:sp>
      <p:sp>
        <p:nvSpPr>
          <p:cNvPr id="26" name="Прямоугольник 25"/>
          <p:cNvSpPr/>
          <p:nvPr/>
        </p:nvSpPr>
        <p:spPr>
          <a:xfrm>
            <a:off x="5076058" y="3987918"/>
            <a:ext cx="1152128"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Обедает с </a:t>
            </a:r>
          </a:p>
          <a:p>
            <a:pPr algn="ctr">
              <a:lnSpc>
                <a:spcPct val="80000"/>
              </a:lnSpc>
            </a:pPr>
            <a:r>
              <a:rPr lang="ru-RU" altLang="en-US" sz="800" dirty="0">
                <a:solidFill>
                  <a:schemeClr val="bg1"/>
                </a:solidFill>
                <a:latin typeface="Akrobat" pitchFamily="50" charset="-52"/>
              </a:rPr>
              <a:t>нанятыми</a:t>
            </a:r>
          </a:p>
          <a:p>
            <a:pPr algn="ctr">
              <a:lnSpc>
                <a:spcPct val="80000"/>
              </a:lnSpc>
            </a:pPr>
            <a:r>
              <a:rPr lang="ru-RU" altLang="en-US" sz="800" dirty="0">
                <a:solidFill>
                  <a:schemeClr val="bg1"/>
                </a:solidFill>
                <a:latin typeface="Akrobat" pitchFamily="50" charset="-52"/>
              </a:rPr>
              <a:t>коллегами</a:t>
            </a:r>
          </a:p>
        </p:txBody>
      </p:sp>
      <p:sp>
        <p:nvSpPr>
          <p:cNvPr id="27" name="Прямоугольник 26"/>
          <p:cNvSpPr/>
          <p:nvPr/>
        </p:nvSpPr>
        <p:spPr>
          <a:xfrm>
            <a:off x="7740354" y="3987918"/>
            <a:ext cx="1008112"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solidFill>
                <a:latin typeface="Akrobat" pitchFamily="50" charset="-52"/>
              </a:rPr>
              <a:t>Одна сделка</a:t>
            </a:r>
          </a:p>
          <a:p>
            <a:pPr algn="ctr">
              <a:lnSpc>
                <a:spcPct val="80000"/>
              </a:lnSpc>
            </a:pPr>
            <a:r>
              <a:rPr lang="ru-RU" altLang="en-US" sz="800" dirty="0">
                <a:solidFill>
                  <a:schemeClr val="bg1"/>
                </a:solidFill>
                <a:latin typeface="Akrobat" pitchFamily="50" charset="-52"/>
              </a:rPr>
              <a:t>Изменила</a:t>
            </a:r>
          </a:p>
          <a:p>
            <a:pPr algn="ctr">
              <a:lnSpc>
                <a:spcPct val="80000"/>
              </a:lnSpc>
            </a:pPr>
            <a:r>
              <a:rPr lang="ru-RU" altLang="en-US" sz="800" dirty="0">
                <a:solidFill>
                  <a:schemeClr val="bg1"/>
                </a:solidFill>
                <a:latin typeface="Akrobat" pitchFamily="50" charset="-52"/>
              </a:rPr>
              <a:t>жизнь</a:t>
            </a:r>
          </a:p>
        </p:txBody>
      </p:sp>
      <p:sp>
        <p:nvSpPr>
          <p:cNvPr id="28" name="Прямоугольник 27"/>
          <p:cNvSpPr/>
          <p:nvPr/>
        </p:nvSpPr>
        <p:spPr>
          <a:xfrm>
            <a:off x="6516217" y="4732001"/>
            <a:ext cx="1152128" cy="31203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700" dirty="0">
                <a:solidFill>
                  <a:schemeClr val="bg1"/>
                </a:solidFill>
                <a:latin typeface="Akrobat" pitchFamily="50" charset="-52"/>
              </a:rPr>
              <a:t>Пробовали несколько </a:t>
            </a:r>
          </a:p>
          <a:p>
            <a:pPr algn="ctr">
              <a:lnSpc>
                <a:spcPct val="80000"/>
              </a:lnSpc>
            </a:pPr>
            <a:r>
              <a:rPr lang="ru-RU" altLang="en-US" sz="700" dirty="0">
                <a:solidFill>
                  <a:schemeClr val="bg1"/>
                </a:solidFill>
                <a:latin typeface="Akrobat" pitchFamily="50" charset="-52"/>
              </a:rPr>
              <a:t>бизнес-идей</a:t>
            </a:r>
          </a:p>
          <a:p>
            <a:pPr algn="ctr">
              <a:lnSpc>
                <a:spcPct val="80000"/>
              </a:lnSpc>
            </a:pPr>
            <a:r>
              <a:rPr lang="ru-RU" altLang="en-US" sz="700" dirty="0">
                <a:solidFill>
                  <a:schemeClr val="bg1"/>
                </a:solidFill>
                <a:latin typeface="Akrobat" pitchFamily="50" charset="-52"/>
              </a:rPr>
              <a:t>прежде чем заняться</a:t>
            </a:r>
          </a:p>
          <a:p>
            <a:pPr algn="ctr">
              <a:lnSpc>
                <a:spcPct val="80000"/>
              </a:lnSpc>
            </a:pPr>
            <a:r>
              <a:rPr lang="ru-RU" altLang="en-US" sz="700" dirty="0">
                <a:solidFill>
                  <a:schemeClr val="bg1"/>
                </a:solidFill>
                <a:latin typeface="Akrobat" pitchFamily="50" charset="-52"/>
              </a:rPr>
              <a:t>одной</a:t>
            </a:r>
          </a:p>
        </p:txBody>
      </p:sp>
      <p:sp>
        <p:nvSpPr>
          <p:cNvPr id="29" name="Блок-схема: задержка 28"/>
          <p:cNvSpPr/>
          <p:nvPr/>
        </p:nvSpPr>
        <p:spPr>
          <a:xfrm>
            <a:off x="-1461" y="1742716"/>
            <a:ext cx="541013" cy="829045"/>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p>
        </p:txBody>
      </p:sp>
      <p:sp>
        <p:nvSpPr>
          <p:cNvPr id="30" name="Прямоугольник 29"/>
          <p:cNvSpPr/>
          <p:nvPr/>
        </p:nvSpPr>
        <p:spPr>
          <a:xfrm>
            <a:off x="-1459" y="1635646"/>
            <a:ext cx="613021" cy="10801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r>
              <a:rPr lang="ru-RU" altLang="ru-RU" sz="1000" dirty="0">
                <a:solidFill>
                  <a:schemeClr val="bg1"/>
                </a:solidFill>
                <a:latin typeface="Akrobat Light" pitchFamily="50" charset="-52"/>
              </a:rPr>
              <a:t>Их Семья</a:t>
            </a:r>
          </a:p>
        </p:txBody>
      </p:sp>
      <p:sp>
        <p:nvSpPr>
          <p:cNvPr id="31" name="Блок-схема: задержка 30"/>
          <p:cNvSpPr/>
          <p:nvPr/>
        </p:nvSpPr>
        <p:spPr>
          <a:xfrm>
            <a:off x="-1461" y="3038860"/>
            <a:ext cx="541013" cy="829045"/>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p>
        </p:txBody>
      </p:sp>
      <p:sp>
        <p:nvSpPr>
          <p:cNvPr id="32" name="Прямоугольник 31"/>
          <p:cNvSpPr/>
          <p:nvPr/>
        </p:nvSpPr>
        <p:spPr>
          <a:xfrm>
            <a:off x="-1461" y="2931790"/>
            <a:ext cx="541013" cy="10801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r>
              <a:rPr lang="ru-RU" altLang="ru-RU" sz="1000" dirty="0">
                <a:solidFill>
                  <a:schemeClr val="bg1"/>
                </a:solidFill>
                <a:latin typeface="Akrobat Light" pitchFamily="50" charset="-52"/>
              </a:rPr>
              <a:t>Что у них</a:t>
            </a:r>
          </a:p>
          <a:p>
            <a:r>
              <a:rPr lang="ru-RU" altLang="ru-RU" sz="1000" dirty="0">
                <a:solidFill>
                  <a:schemeClr val="bg1"/>
                </a:solidFill>
                <a:latin typeface="Akrobat Light" pitchFamily="50" charset="-52"/>
              </a:rPr>
              <a:t>общего</a:t>
            </a:r>
          </a:p>
        </p:txBody>
      </p:sp>
      <p:sp>
        <p:nvSpPr>
          <p:cNvPr id="33"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11</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8648082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tin\Desktop\SPAR\Презентация-01\SPAR-01-14.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2" y="-20538"/>
            <a:ext cx="9180512" cy="5164038"/>
          </a:xfrm>
          <a:prstGeom prst="rect">
            <a:avLst/>
          </a:prstGeom>
          <a:noFill/>
          <a:extLst>
            <a:ext uri="{909E8E84-426E-40DD-AFC4-6F175D3DCCD1}">
              <a14:hiddenFill xmlns:a14="http://schemas.microsoft.com/office/drawing/2010/main">
                <a:solidFill>
                  <a:srgbClr val="FFFFFF"/>
                </a:solidFill>
              </a14:hiddenFill>
            </a:ext>
          </a:extLst>
        </p:spPr>
      </p:pic>
      <p:sp>
        <p:nvSpPr>
          <p:cNvPr id="3" name="Прямоугольник 2"/>
          <p:cNvSpPr/>
          <p:nvPr/>
        </p:nvSpPr>
        <p:spPr>
          <a:xfrm>
            <a:off x="3635898" y="771561"/>
            <a:ext cx="1440160" cy="384043"/>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200" dirty="0">
                <a:solidFill>
                  <a:schemeClr val="tx1">
                    <a:lumMod val="50000"/>
                    <a:lumOff val="50000"/>
                  </a:schemeClr>
                </a:solidFill>
                <a:latin typeface="Akrobat" pitchFamily="50" charset="-52"/>
              </a:rPr>
              <a:t>Шли на огромные риски</a:t>
            </a:r>
          </a:p>
        </p:txBody>
      </p:sp>
      <p:sp>
        <p:nvSpPr>
          <p:cNvPr id="4" name="Прямоугольник 3"/>
          <p:cNvSpPr/>
          <p:nvPr/>
        </p:nvSpPr>
        <p:spPr>
          <a:xfrm>
            <a:off x="1907706" y="3147825"/>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$37B</a:t>
            </a:r>
            <a:endParaRPr lang="ru-RU" altLang="en-US" sz="1600" dirty="0">
              <a:solidFill>
                <a:schemeClr val="bg1"/>
              </a:solidFill>
              <a:latin typeface="Akrobat Black" pitchFamily="50" charset="-52"/>
            </a:endParaRPr>
          </a:p>
        </p:txBody>
      </p:sp>
      <p:sp>
        <p:nvSpPr>
          <p:cNvPr id="6" name="Прямоугольник 5"/>
          <p:cNvSpPr/>
          <p:nvPr/>
        </p:nvSpPr>
        <p:spPr>
          <a:xfrm>
            <a:off x="2483769" y="3445458"/>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$17B</a:t>
            </a:r>
            <a:endParaRPr lang="ru-RU" altLang="en-US" sz="1600" dirty="0">
              <a:solidFill>
                <a:schemeClr val="bg1"/>
              </a:solidFill>
              <a:latin typeface="Akrobat Black" pitchFamily="50" charset="-52"/>
            </a:endParaRPr>
          </a:p>
        </p:txBody>
      </p:sp>
      <p:sp>
        <p:nvSpPr>
          <p:cNvPr id="7" name="Прямоугольник 6"/>
          <p:cNvSpPr/>
          <p:nvPr/>
        </p:nvSpPr>
        <p:spPr>
          <a:xfrm>
            <a:off x="3059832" y="3661482"/>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$13B</a:t>
            </a:r>
            <a:endParaRPr lang="ru-RU" altLang="en-US" sz="1600" dirty="0">
              <a:solidFill>
                <a:schemeClr val="bg1"/>
              </a:solidFill>
              <a:latin typeface="Akrobat Black" pitchFamily="50" charset="-52"/>
            </a:endParaRPr>
          </a:p>
        </p:txBody>
      </p:sp>
      <p:sp>
        <p:nvSpPr>
          <p:cNvPr id="8" name="Прямоугольник 7"/>
          <p:cNvSpPr/>
          <p:nvPr/>
        </p:nvSpPr>
        <p:spPr>
          <a:xfrm>
            <a:off x="3707904" y="3733490"/>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$52B</a:t>
            </a:r>
            <a:endParaRPr lang="ru-RU" altLang="en-US" sz="1600" dirty="0">
              <a:solidFill>
                <a:schemeClr val="bg1"/>
              </a:solidFill>
              <a:latin typeface="Akrobat Black" pitchFamily="50" charset="-52"/>
            </a:endParaRPr>
          </a:p>
        </p:txBody>
      </p:sp>
      <p:sp>
        <p:nvSpPr>
          <p:cNvPr id="9" name="Прямоугольник 8"/>
          <p:cNvSpPr/>
          <p:nvPr/>
        </p:nvSpPr>
        <p:spPr>
          <a:xfrm>
            <a:off x="4499994" y="3733490"/>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$13B</a:t>
            </a:r>
            <a:endParaRPr lang="ru-RU" altLang="en-US" sz="1600" dirty="0">
              <a:solidFill>
                <a:schemeClr val="bg1"/>
              </a:solidFill>
              <a:latin typeface="Akrobat Black" pitchFamily="50" charset="-52"/>
            </a:endParaRPr>
          </a:p>
        </p:txBody>
      </p:sp>
      <p:sp>
        <p:nvSpPr>
          <p:cNvPr id="10" name="Прямоугольник 9"/>
          <p:cNvSpPr/>
          <p:nvPr/>
        </p:nvSpPr>
        <p:spPr>
          <a:xfrm>
            <a:off x="5148066" y="3661482"/>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$22B</a:t>
            </a:r>
            <a:endParaRPr lang="ru-RU" altLang="en-US" sz="1600" dirty="0">
              <a:solidFill>
                <a:schemeClr val="bg1"/>
              </a:solidFill>
              <a:latin typeface="Akrobat Black" pitchFamily="50" charset="-52"/>
            </a:endParaRPr>
          </a:p>
        </p:txBody>
      </p:sp>
      <p:sp>
        <p:nvSpPr>
          <p:cNvPr id="12" name="Прямоугольник 11"/>
          <p:cNvSpPr/>
          <p:nvPr/>
        </p:nvSpPr>
        <p:spPr>
          <a:xfrm>
            <a:off x="5796136" y="3445458"/>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$41B</a:t>
            </a:r>
            <a:endParaRPr lang="ru-RU" altLang="en-US" sz="1600" dirty="0">
              <a:solidFill>
                <a:schemeClr val="bg1"/>
              </a:solidFill>
              <a:latin typeface="Akrobat Black" pitchFamily="50" charset="-52"/>
            </a:endParaRPr>
          </a:p>
        </p:txBody>
      </p:sp>
      <p:sp>
        <p:nvSpPr>
          <p:cNvPr id="13" name="Прямоугольник 12"/>
          <p:cNvSpPr/>
          <p:nvPr/>
        </p:nvSpPr>
        <p:spPr>
          <a:xfrm>
            <a:off x="6372201" y="3219833"/>
            <a:ext cx="576064"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chemeClr val="bg1"/>
                </a:solidFill>
                <a:latin typeface="Akrobat Black" pitchFamily="50" charset="-52"/>
              </a:rPr>
              <a:t>$12B</a:t>
            </a:r>
            <a:endParaRPr lang="ru-RU" altLang="en-US" sz="1600" dirty="0">
              <a:solidFill>
                <a:schemeClr val="bg1"/>
              </a:solidFill>
              <a:latin typeface="Akrobat Black" pitchFamily="50" charset="-52"/>
            </a:endParaRPr>
          </a:p>
        </p:txBody>
      </p:sp>
      <p:sp>
        <p:nvSpPr>
          <p:cNvPr id="14" name="Прямоугольник 13"/>
          <p:cNvSpPr/>
          <p:nvPr/>
        </p:nvSpPr>
        <p:spPr>
          <a:xfrm>
            <a:off x="1403650" y="3589474"/>
            <a:ext cx="720080" cy="42244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FF33CC"/>
                </a:solidFill>
                <a:latin typeface="Akrobat Black" pitchFamily="50" charset="-52"/>
              </a:rPr>
              <a:t>Oracle</a:t>
            </a:r>
            <a:endParaRPr lang="ru-RU" altLang="en-US" sz="1600" dirty="0">
              <a:solidFill>
                <a:srgbClr val="FF33CC"/>
              </a:solidFill>
              <a:latin typeface="Akrobat Black" pitchFamily="50" charset="-52"/>
            </a:endParaRPr>
          </a:p>
        </p:txBody>
      </p:sp>
      <p:sp>
        <p:nvSpPr>
          <p:cNvPr id="15" name="Прямоугольник 14"/>
          <p:cNvSpPr/>
          <p:nvPr/>
        </p:nvSpPr>
        <p:spPr>
          <a:xfrm>
            <a:off x="1979712" y="3930312"/>
            <a:ext cx="1080120" cy="801689"/>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FF0000"/>
                </a:solidFill>
                <a:latin typeface="Akrobat Black" pitchFamily="50" charset="-52"/>
              </a:rPr>
              <a:t>Cheung,</a:t>
            </a:r>
          </a:p>
          <a:p>
            <a:pPr algn="ctr">
              <a:lnSpc>
                <a:spcPct val="80000"/>
              </a:lnSpc>
            </a:pPr>
            <a:r>
              <a:rPr lang="en-US" altLang="en-US" sz="1600" dirty="0">
                <a:solidFill>
                  <a:srgbClr val="FF0000"/>
                </a:solidFill>
                <a:latin typeface="Akrobat Black" pitchFamily="50" charset="-52"/>
              </a:rPr>
              <a:t>Kong,</a:t>
            </a:r>
          </a:p>
          <a:p>
            <a:pPr algn="ctr">
              <a:lnSpc>
                <a:spcPct val="80000"/>
              </a:lnSpc>
            </a:pPr>
            <a:r>
              <a:rPr lang="en-US" altLang="en-US" sz="1600" dirty="0">
                <a:solidFill>
                  <a:srgbClr val="FF0000"/>
                </a:solidFill>
                <a:latin typeface="Akrobat Black" pitchFamily="50" charset="-52"/>
              </a:rPr>
              <a:t>Hutchison</a:t>
            </a:r>
          </a:p>
          <a:p>
            <a:pPr algn="ctr">
              <a:lnSpc>
                <a:spcPct val="80000"/>
              </a:lnSpc>
            </a:pPr>
            <a:r>
              <a:rPr lang="en-US" altLang="en-US" sz="1600" dirty="0">
                <a:solidFill>
                  <a:srgbClr val="FF0000"/>
                </a:solidFill>
                <a:latin typeface="Akrobat Black" pitchFamily="50" charset="-52"/>
              </a:rPr>
              <a:t>Whampoa</a:t>
            </a:r>
            <a:endParaRPr lang="ru-RU" altLang="en-US" sz="1600" dirty="0">
              <a:solidFill>
                <a:srgbClr val="FF0000"/>
              </a:solidFill>
              <a:latin typeface="Akrobat Black" pitchFamily="50" charset="-52"/>
            </a:endParaRPr>
          </a:p>
        </p:txBody>
      </p:sp>
      <p:sp>
        <p:nvSpPr>
          <p:cNvPr id="16" name="Прямоугольник 15"/>
          <p:cNvSpPr/>
          <p:nvPr/>
        </p:nvSpPr>
        <p:spPr>
          <a:xfrm>
            <a:off x="2771800" y="4074328"/>
            <a:ext cx="1080120" cy="441649"/>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FF9933"/>
                </a:solidFill>
                <a:latin typeface="Akrobat Black" pitchFamily="50" charset="-52"/>
              </a:rPr>
              <a:t>Luxxotica</a:t>
            </a:r>
            <a:endParaRPr lang="ru-RU" altLang="en-US" sz="1600" dirty="0">
              <a:solidFill>
                <a:srgbClr val="FF9933"/>
              </a:solidFill>
              <a:latin typeface="Akrobat Black" pitchFamily="50" charset="-52"/>
            </a:endParaRPr>
          </a:p>
        </p:txBody>
      </p:sp>
      <p:sp>
        <p:nvSpPr>
          <p:cNvPr id="17" name="Прямоугольник 16"/>
          <p:cNvSpPr/>
          <p:nvPr/>
        </p:nvSpPr>
        <p:spPr>
          <a:xfrm>
            <a:off x="3707904" y="4146336"/>
            <a:ext cx="576064" cy="441649"/>
          </a:xfrm>
          <a:prstGeom prst="rect">
            <a:avLst/>
          </a:prstGeom>
          <a:noFill/>
          <a:ln>
            <a:noFill/>
          </a:ln>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E2E21E"/>
                </a:solidFill>
                <a:latin typeface="Akrobat Black" pitchFamily="50" charset="-52"/>
              </a:rPr>
              <a:t>Zara</a:t>
            </a:r>
            <a:endParaRPr lang="ru-RU" altLang="en-US" sz="1600" dirty="0">
              <a:solidFill>
                <a:srgbClr val="E2E21E"/>
              </a:solidFill>
              <a:latin typeface="Akrobat Black" pitchFamily="50" charset="-52"/>
            </a:endParaRPr>
          </a:p>
        </p:txBody>
      </p:sp>
      <p:sp>
        <p:nvSpPr>
          <p:cNvPr id="18" name="Прямоугольник 17"/>
          <p:cNvSpPr/>
          <p:nvPr/>
        </p:nvSpPr>
        <p:spPr>
          <a:xfrm>
            <a:off x="4409200" y="4362360"/>
            <a:ext cx="954899" cy="441649"/>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00FF00"/>
                </a:solidFill>
                <a:latin typeface="Akrobat Black" pitchFamily="50" charset="-52"/>
              </a:rPr>
              <a:t>Meisha,</a:t>
            </a:r>
          </a:p>
          <a:p>
            <a:pPr algn="ctr">
              <a:lnSpc>
                <a:spcPct val="80000"/>
              </a:lnSpc>
            </a:pPr>
            <a:r>
              <a:rPr lang="en-US" altLang="en-US" sz="1600" dirty="0">
                <a:solidFill>
                  <a:srgbClr val="00FF00"/>
                </a:solidFill>
                <a:latin typeface="Akrobat Black" pitchFamily="50" charset="-52"/>
              </a:rPr>
              <a:t>Hemen</a:t>
            </a:r>
          </a:p>
          <a:p>
            <a:pPr algn="ctr">
              <a:lnSpc>
                <a:spcPct val="80000"/>
              </a:lnSpc>
            </a:pPr>
            <a:r>
              <a:rPr lang="en-US" altLang="en-US" sz="1600" dirty="0">
                <a:solidFill>
                  <a:srgbClr val="00FF00"/>
                </a:solidFill>
                <a:latin typeface="Akrobat Black" pitchFamily="50" charset="-52"/>
              </a:rPr>
              <a:t>Holdings</a:t>
            </a:r>
            <a:endParaRPr lang="ru-RU" altLang="en-US" sz="1600" dirty="0">
              <a:solidFill>
                <a:srgbClr val="00FF00"/>
              </a:solidFill>
              <a:latin typeface="Akrobat Black" pitchFamily="50" charset="-52"/>
            </a:endParaRPr>
          </a:p>
        </p:txBody>
      </p:sp>
      <p:sp>
        <p:nvSpPr>
          <p:cNvPr id="19" name="Прямоугольник 18"/>
          <p:cNvSpPr/>
          <p:nvPr/>
        </p:nvSpPr>
        <p:spPr>
          <a:xfrm>
            <a:off x="5148064" y="4135102"/>
            <a:ext cx="1152128" cy="53439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00FFFF"/>
                </a:solidFill>
                <a:latin typeface="Akrobat Black" pitchFamily="50" charset="-52"/>
              </a:rPr>
              <a:t>Las Vegas</a:t>
            </a:r>
          </a:p>
          <a:p>
            <a:pPr algn="ctr">
              <a:lnSpc>
                <a:spcPct val="80000"/>
              </a:lnSpc>
            </a:pPr>
            <a:r>
              <a:rPr lang="en-US" altLang="en-US" sz="1600" dirty="0">
                <a:solidFill>
                  <a:srgbClr val="00FFFF"/>
                </a:solidFill>
                <a:latin typeface="Akrobat Black" pitchFamily="50" charset="-52"/>
              </a:rPr>
              <a:t>Sands</a:t>
            </a:r>
            <a:endParaRPr lang="ru-RU" altLang="en-US" sz="1600" dirty="0">
              <a:solidFill>
                <a:srgbClr val="00FFFF"/>
              </a:solidFill>
              <a:latin typeface="Akrobat Black" pitchFamily="50" charset="-52"/>
            </a:endParaRPr>
          </a:p>
        </p:txBody>
      </p:sp>
      <p:sp>
        <p:nvSpPr>
          <p:cNvPr id="20" name="Прямоугольник 19"/>
          <p:cNvSpPr/>
          <p:nvPr/>
        </p:nvSpPr>
        <p:spPr>
          <a:xfrm>
            <a:off x="5771728" y="3930312"/>
            <a:ext cx="1152128" cy="53439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0000FF"/>
                </a:solidFill>
                <a:latin typeface="Akrobat Black" pitchFamily="50" charset="-52"/>
              </a:rPr>
              <a:t>IKEA</a:t>
            </a:r>
            <a:endParaRPr lang="ru-RU" altLang="en-US" sz="1600" dirty="0">
              <a:solidFill>
                <a:srgbClr val="0000FF"/>
              </a:solidFill>
              <a:latin typeface="Akrobat Black" pitchFamily="50" charset="-52"/>
            </a:endParaRPr>
          </a:p>
        </p:txBody>
      </p:sp>
      <p:sp>
        <p:nvSpPr>
          <p:cNvPr id="21" name="Прямоугольник 20"/>
          <p:cNvSpPr/>
          <p:nvPr/>
        </p:nvSpPr>
        <p:spPr>
          <a:xfrm>
            <a:off x="6507410" y="3499717"/>
            <a:ext cx="1754115" cy="646619"/>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1600" dirty="0">
                <a:solidFill>
                  <a:srgbClr val="FF33CC"/>
                </a:solidFill>
                <a:latin typeface="Akrobat Black" pitchFamily="50" charset="-52"/>
              </a:rPr>
              <a:t>Artemis</a:t>
            </a:r>
          </a:p>
          <a:p>
            <a:pPr algn="ctr">
              <a:lnSpc>
                <a:spcPct val="80000"/>
              </a:lnSpc>
            </a:pPr>
            <a:r>
              <a:rPr lang="en-US" altLang="en-US" sz="1600" dirty="0">
                <a:solidFill>
                  <a:srgbClr val="FF33CC"/>
                </a:solidFill>
                <a:latin typeface="Akrobat Black" pitchFamily="50" charset="-52"/>
              </a:rPr>
              <a:t>(Samsonite, Gucci, Christie’s, etc)</a:t>
            </a:r>
            <a:endParaRPr lang="ru-RU" altLang="en-US" sz="1600" dirty="0">
              <a:solidFill>
                <a:srgbClr val="FF33CC"/>
              </a:solidFill>
              <a:latin typeface="Akrobat Black" pitchFamily="50" charset="-52"/>
            </a:endParaRPr>
          </a:p>
        </p:txBody>
      </p:sp>
      <p:sp>
        <p:nvSpPr>
          <p:cNvPr id="22" name="Блок-схема: задержка 21"/>
          <p:cNvSpPr/>
          <p:nvPr/>
        </p:nvSpPr>
        <p:spPr>
          <a:xfrm>
            <a:off x="-36511" y="2841315"/>
            <a:ext cx="829045" cy="829045"/>
          </a:xfrm>
          <a:prstGeom prst="flowChartDelay">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p>
        </p:txBody>
      </p:sp>
      <p:sp>
        <p:nvSpPr>
          <p:cNvPr id="23" name="Прямоугольник 22"/>
          <p:cNvSpPr/>
          <p:nvPr/>
        </p:nvSpPr>
        <p:spPr>
          <a:xfrm>
            <a:off x="-36511" y="2715766"/>
            <a:ext cx="829045" cy="10801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r>
              <a:rPr lang="ru-RU" altLang="ru-RU" sz="1000" dirty="0">
                <a:solidFill>
                  <a:schemeClr val="bg1"/>
                </a:solidFill>
                <a:latin typeface="Akrobat Light" pitchFamily="50" charset="-52"/>
              </a:rPr>
              <a:t>Их</a:t>
            </a:r>
          </a:p>
          <a:p>
            <a:r>
              <a:rPr lang="ru-RU" altLang="ru-RU" sz="1000" dirty="0">
                <a:solidFill>
                  <a:schemeClr val="bg1"/>
                </a:solidFill>
                <a:latin typeface="Akrobat Light" pitchFamily="50" charset="-52"/>
              </a:rPr>
              <a:t>Состояние</a:t>
            </a:r>
          </a:p>
        </p:txBody>
      </p:sp>
      <p:sp>
        <p:nvSpPr>
          <p:cNvPr id="25" name="TextBox 24"/>
          <p:cNvSpPr txBox="1"/>
          <p:nvPr/>
        </p:nvSpPr>
        <p:spPr>
          <a:xfrm>
            <a:off x="6660232" y="4561764"/>
            <a:ext cx="2376264" cy="219288"/>
          </a:xfrm>
          <a:prstGeom prst="rect">
            <a:avLst/>
          </a:prstGeom>
          <a:noFill/>
        </p:spPr>
        <p:txBody>
          <a:bodyPr wrap="square" lIns="91418" tIns="45709" rIns="91418" bIns="45709" rtlCol="0">
            <a:spAutoFit/>
          </a:bodyPr>
          <a:lstStyle/>
          <a:p>
            <a:r>
              <a:rPr lang="ru-RU" sz="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Источник: </a:t>
            </a:r>
            <a:r>
              <a:rPr lang="en-US" sz="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bloomberg.com/billionaires</a:t>
            </a:r>
          </a:p>
        </p:txBody>
      </p:sp>
      <p:sp>
        <p:nvSpPr>
          <p:cNvPr id="24"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12</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2964161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8" name="TextBox 7"/>
          <p:cNvSpPr txBox="1"/>
          <p:nvPr/>
        </p:nvSpPr>
        <p:spPr>
          <a:xfrm>
            <a:off x="1259632" y="339502"/>
            <a:ext cx="2178802" cy="369332"/>
          </a:xfrm>
          <a:prstGeom prst="rect">
            <a:avLst/>
          </a:prstGeom>
          <a:solidFill>
            <a:srgbClr val="2A7046"/>
          </a:solidFill>
        </p:spPr>
        <p:txBody>
          <a:bodyPr wrap="none" lIns="91418" tIns="45709" rIns="91418" bIns="45709" rtlCol="0">
            <a:spAutoFit/>
          </a:bodyPr>
          <a:lstStyle/>
          <a:p>
            <a:pPr algn="ctr"/>
            <a:r>
              <a:rPr lang="ru-RU" b="1" dirty="0" smtClean="0">
                <a:solidFill>
                  <a:schemeClr val="bg1"/>
                </a:solidFill>
                <a:latin typeface="Akrobat Black" pitchFamily="50" charset="-52"/>
              </a:rPr>
              <a:t>7. Где найти ресурсы?</a:t>
            </a:r>
            <a:endParaRPr lang="ru-RU" b="1" dirty="0">
              <a:solidFill>
                <a:schemeClr val="bg1"/>
              </a:solidFill>
              <a:latin typeface="Akrobat Black" pitchFamily="50" charset="-52"/>
            </a:endParaRPr>
          </a:p>
        </p:txBody>
      </p:sp>
      <p:sp>
        <p:nvSpPr>
          <p:cNvPr id="2" name="Прямоугольник 1"/>
          <p:cNvSpPr/>
          <p:nvPr/>
        </p:nvSpPr>
        <p:spPr>
          <a:xfrm>
            <a:off x="1259632" y="1131590"/>
            <a:ext cx="4572000" cy="3339353"/>
          </a:xfrm>
          <a:prstGeom prst="rect">
            <a:avLst/>
          </a:prstGeom>
        </p:spPr>
        <p:txBody>
          <a:bodyPr lIns="91418" tIns="45709" rIns="91418" bIns="45709">
            <a:spAutoFit/>
          </a:bodyPr>
          <a:lstStyle/>
          <a:p>
            <a:pPr>
              <a:lnSpc>
                <a:spcPct val="150000"/>
              </a:lnSpc>
            </a:pPr>
            <a:r>
              <a:rPr lang="ru-RU" sz="2400" b="1" dirty="0">
                <a:solidFill>
                  <a:schemeClr val="tx1">
                    <a:lumMod val="65000"/>
                    <a:lumOff val="35000"/>
                  </a:schemeClr>
                </a:solidFill>
                <a:latin typeface="Akrobat" pitchFamily="50" charset="-52"/>
              </a:rPr>
              <a:t>Предпринимательский капитал это:</a:t>
            </a:r>
          </a:p>
          <a:p>
            <a:pPr>
              <a:lnSpc>
                <a:spcPct val="150000"/>
              </a:lnSpc>
            </a:pPr>
            <a:r>
              <a:rPr lang="ru-RU" sz="2400" dirty="0">
                <a:solidFill>
                  <a:schemeClr val="tx1">
                    <a:lumMod val="65000"/>
                    <a:lumOff val="35000"/>
                  </a:schemeClr>
                </a:solidFill>
                <a:latin typeface="Akrobat" pitchFamily="50" charset="-52"/>
              </a:rPr>
              <a:t>А) Время </a:t>
            </a:r>
            <a:r>
              <a:rPr lang="ru-RU" sz="2400" dirty="0">
                <a:solidFill>
                  <a:schemeClr val="tx1">
                    <a:lumMod val="50000"/>
                    <a:lumOff val="50000"/>
                  </a:schemeClr>
                </a:solidFill>
                <a:latin typeface="Akrobat" pitchFamily="50" charset="-52"/>
              </a:rPr>
              <a:t>- 7/24</a:t>
            </a:r>
          </a:p>
          <a:p>
            <a:pPr>
              <a:lnSpc>
                <a:spcPct val="150000"/>
              </a:lnSpc>
            </a:pPr>
            <a:r>
              <a:rPr lang="ru-RU" sz="2400" dirty="0">
                <a:solidFill>
                  <a:schemeClr val="tx1">
                    <a:lumMod val="65000"/>
                    <a:lumOff val="35000"/>
                  </a:schemeClr>
                </a:solidFill>
                <a:latin typeface="Akrobat" pitchFamily="50" charset="-52"/>
              </a:rPr>
              <a:t>В) Люди </a:t>
            </a:r>
            <a:r>
              <a:rPr lang="ru-RU" sz="2400" dirty="0">
                <a:solidFill>
                  <a:schemeClr val="tx1">
                    <a:lumMod val="50000"/>
                    <a:lumOff val="50000"/>
                  </a:schemeClr>
                </a:solidFill>
                <a:latin typeface="Akrobat" pitchFamily="50" charset="-52"/>
              </a:rPr>
              <a:t>- у конкурентов</a:t>
            </a:r>
          </a:p>
          <a:p>
            <a:pPr>
              <a:lnSpc>
                <a:spcPct val="150000"/>
              </a:lnSpc>
            </a:pPr>
            <a:r>
              <a:rPr lang="ru-RU" sz="2400" dirty="0">
                <a:solidFill>
                  <a:schemeClr val="tx1">
                    <a:lumMod val="65000"/>
                    <a:lumOff val="35000"/>
                  </a:schemeClr>
                </a:solidFill>
                <a:latin typeface="Akrobat" pitchFamily="50" charset="-52"/>
              </a:rPr>
              <a:t>С) Технологии </a:t>
            </a:r>
            <a:r>
              <a:rPr lang="ru-RU" sz="2400" dirty="0">
                <a:solidFill>
                  <a:schemeClr val="tx1">
                    <a:lumMod val="50000"/>
                    <a:lumOff val="50000"/>
                  </a:schemeClr>
                </a:solidFill>
                <a:latin typeface="Akrobat" pitchFamily="50" charset="-52"/>
              </a:rPr>
              <a:t>- учитесь</a:t>
            </a:r>
          </a:p>
          <a:p>
            <a:pPr>
              <a:lnSpc>
                <a:spcPct val="150000"/>
              </a:lnSpc>
            </a:pPr>
            <a:r>
              <a:rPr lang="ru-RU" sz="2400" dirty="0">
                <a:solidFill>
                  <a:schemeClr val="tx1">
                    <a:lumMod val="65000"/>
                    <a:lumOff val="35000"/>
                  </a:schemeClr>
                </a:solidFill>
                <a:latin typeface="Akrobat" pitchFamily="50" charset="-52"/>
              </a:rPr>
              <a:t>D) Деньги у тех у кого они есть </a:t>
            </a:r>
            <a:r>
              <a:rPr lang="ru-RU" sz="2400" dirty="0">
                <a:solidFill>
                  <a:schemeClr val="tx1">
                    <a:lumMod val="50000"/>
                    <a:lumOff val="50000"/>
                  </a:schemeClr>
                </a:solidFill>
                <a:latin typeface="Akrobat" pitchFamily="50" charset="-52"/>
              </a:rPr>
              <a:t>(родители, друзья, инвесторы)</a:t>
            </a:r>
          </a:p>
        </p:txBody>
      </p:sp>
      <p:sp>
        <p:nvSpPr>
          <p:cNvPr id="5"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13</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9456996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Прямоугольник 16"/>
          <p:cNvSpPr/>
          <p:nvPr/>
        </p:nvSpPr>
        <p:spPr>
          <a:xfrm>
            <a:off x="2555778" y="1203598"/>
            <a:ext cx="3600400" cy="266429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6" name="TextBox 5"/>
          <p:cNvSpPr txBox="1"/>
          <p:nvPr/>
        </p:nvSpPr>
        <p:spPr>
          <a:xfrm>
            <a:off x="1250352" y="339964"/>
            <a:ext cx="2178802" cy="369332"/>
          </a:xfrm>
          <a:prstGeom prst="rect">
            <a:avLst/>
          </a:prstGeom>
          <a:solidFill>
            <a:srgbClr val="2A7046"/>
          </a:solidFill>
        </p:spPr>
        <p:txBody>
          <a:bodyPr wrap="none" lIns="91418" tIns="45709" rIns="91418" bIns="45709" rtlCol="0">
            <a:spAutoFit/>
          </a:bodyPr>
          <a:lstStyle/>
          <a:p>
            <a:pPr algn="ctr"/>
            <a:r>
              <a:rPr lang="ru-RU" b="1" dirty="0" smtClean="0">
                <a:solidFill>
                  <a:schemeClr val="bg1"/>
                </a:solidFill>
                <a:latin typeface="Akrobat Black" pitchFamily="50" charset="-52"/>
              </a:rPr>
              <a:t>7. Где найти ресурсы?</a:t>
            </a:r>
            <a:endParaRPr lang="ru-RU" b="1" dirty="0">
              <a:solidFill>
                <a:schemeClr val="bg1"/>
              </a:solidFill>
              <a:latin typeface="Akrobat Black" pitchFamily="50" charset="-52"/>
            </a:endParaRPr>
          </a:p>
        </p:txBody>
      </p:sp>
      <p:sp>
        <p:nvSpPr>
          <p:cNvPr id="2" name="TextBox 1"/>
          <p:cNvSpPr txBox="1"/>
          <p:nvPr/>
        </p:nvSpPr>
        <p:spPr>
          <a:xfrm>
            <a:off x="2915827" y="1407798"/>
            <a:ext cx="2975089" cy="403954"/>
          </a:xfrm>
          <a:prstGeom prst="rect">
            <a:avLst/>
          </a:prstGeom>
          <a:noFill/>
        </p:spPr>
        <p:txBody>
          <a:bodyPr wrap="none" lIns="91418" tIns="45709" rIns="91418" bIns="45709" rtlCol="0">
            <a:spAutoFit/>
          </a:bodyPr>
          <a:lstStyle/>
          <a:p>
            <a:r>
              <a:rPr lang="ru-RU" sz="2000" dirty="0">
                <a:solidFill>
                  <a:schemeClr val="tx1">
                    <a:lumMod val="75000"/>
                    <a:lumOff val="25000"/>
                  </a:schemeClr>
                </a:solidFill>
                <a:latin typeface="Akrobat Black" pitchFamily="50" charset="-52"/>
              </a:rPr>
              <a:t>Нехватка денег (например)</a:t>
            </a:r>
          </a:p>
        </p:txBody>
      </p:sp>
      <p:sp>
        <p:nvSpPr>
          <p:cNvPr id="7" name="TextBox 6"/>
          <p:cNvSpPr txBox="1"/>
          <p:nvPr/>
        </p:nvSpPr>
        <p:spPr>
          <a:xfrm>
            <a:off x="3707905" y="1965207"/>
            <a:ext cx="2089029" cy="1650449"/>
          </a:xfrm>
          <a:prstGeom prst="rect">
            <a:avLst/>
          </a:prstGeom>
          <a:noFill/>
        </p:spPr>
        <p:txBody>
          <a:bodyPr wrap="none" lIns="91418" tIns="45709" rIns="91418" bIns="45709" rtlCol="0">
            <a:spAutoFit/>
          </a:bodyPr>
          <a:lstStyle/>
          <a:p>
            <a:r>
              <a:rPr lang="ru-RU" sz="2000" b="1" dirty="0">
                <a:solidFill>
                  <a:schemeClr val="tx1">
                    <a:lumMod val="65000"/>
                    <a:lumOff val="35000"/>
                  </a:schemeClr>
                </a:solidFill>
                <a:latin typeface="Akrobat" pitchFamily="50" charset="-52"/>
              </a:rPr>
              <a:t>сами</a:t>
            </a:r>
          </a:p>
          <a:p>
            <a:r>
              <a:rPr lang="ru-RU" sz="2000" b="1" dirty="0">
                <a:solidFill>
                  <a:schemeClr val="tx1">
                    <a:lumMod val="65000"/>
                    <a:lumOff val="35000"/>
                  </a:schemeClr>
                </a:solidFill>
                <a:latin typeface="Akrobat" pitchFamily="50" charset="-52"/>
              </a:rPr>
              <a:t>другой поставщик</a:t>
            </a:r>
          </a:p>
          <a:p>
            <a:r>
              <a:rPr lang="ru-RU" sz="2000" b="1" dirty="0">
                <a:solidFill>
                  <a:schemeClr val="tx1">
                    <a:lumMod val="65000"/>
                    <a:lumOff val="35000"/>
                  </a:schemeClr>
                </a:solidFill>
                <a:latin typeface="Akrobat" pitchFamily="50" charset="-52"/>
              </a:rPr>
              <a:t>«пилот»</a:t>
            </a:r>
          </a:p>
          <a:p>
            <a:r>
              <a:rPr lang="ru-RU" sz="2000" b="1" dirty="0">
                <a:solidFill>
                  <a:schemeClr val="tx1">
                    <a:lumMod val="65000"/>
                    <a:lumOff val="35000"/>
                  </a:schemeClr>
                </a:solidFill>
                <a:latin typeface="Akrobat" pitchFamily="50" charset="-52"/>
              </a:rPr>
              <a:t>бартер</a:t>
            </a:r>
          </a:p>
          <a:p>
            <a:r>
              <a:rPr lang="ru-RU" sz="2000" b="1" dirty="0">
                <a:solidFill>
                  <a:schemeClr val="tx1">
                    <a:lumMod val="65000"/>
                    <a:lumOff val="35000"/>
                  </a:schemeClr>
                </a:solidFill>
                <a:latin typeface="Akrobat" pitchFamily="50" charset="-52"/>
              </a:rPr>
              <a:t>постоплата</a:t>
            </a:r>
          </a:p>
        </p:txBody>
      </p:sp>
      <p:sp>
        <p:nvSpPr>
          <p:cNvPr id="11" name="Багетная рамка 10"/>
          <p:cNvSpPr/>
          <p:nvPr/>
        </p:nvSpPr>
        <p:spPr>
          <a:xfrm>
            <a:off x="3347864" y="2139702"/>
            <a:ext cx="260604" cy="216024"/>
          </a:xfrm>
          <a:prstGeom prst="bevel">
            <a:avLst/>
          </a:prstGeom>
          <a:solidFill>
            <a:schemeClr val="bg1"/>
          </a:solidFill>
          <a:ln>
            <a:solidFill>
              <a:srgbClr val="2A7046"/>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sz="2000"/>
          </a:p>
        </p:txBody>
      </p:sp>
      <p:sp>
        <p:nvSpPr>
          <p:cNvPr id="12" name="Багетная рамка 11"/>
          <p:cNvSpPr/>
          <p:nvPr/>
        </p:nvSpPr>
        <p:spPr>
          <a:xfrm>
            <a:off x="3350023" y="2427734"/>
            <a:ext cx="260604" cy="216024"/>
          </a:xfrm>
          <a:prstGeom prst="bevel">
            <a:avLst/>
          </a:prstGeom>
          <a:solidFill>
            <a:schemeClr val="bg1"/>
          </a:solidFill>
          <a:ln>
            <a:solidFill>
              <a:srgbClr val="2A7046"/>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sz="2000"/>
          </a:p>
        </p:txBody>
      </p:sp>
      <p:sp>
        <p:nvSpPr>
          <p:cNvPr id="13" name="Багетная рамка 12"/>
          <p:cNvSpPr/>
          <p:nvPr/>
        </p:nvSpPr>
        <p:spPr>
          <a:xfrm>
            <a:off x="3352871" y="2715766"/>
            <a:ext cx="260604" cy="216024"/>
          </a:xfrm>
          <a:prstGeom prst="bevel">
            <a:avLst/>
          </a:prstGeom>
          <a:solidFill>
            <a:schemeClr val="bg1"/>
          </a:solidFill>
          <a:ln>
            <a:solidFill>
              <a:srgbClr val="2A7046"/>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sz="2000"/>
          </a:p>
        </p:txBody>
      </p:sp>
      <p:sp>
        <p:nvSpPr>
          <p:cNvPr id="14" name="Багетная рамка 13"/>
          <p:cNvSpPr/>
          <p:nvPr/>
        </p:nvSpPr>
        <p:spPr>
          <a:xfrm>
            <a:off x="3347864" y="3003798"/>
            <a:ext cx="260604" cy="216024"/>
          </a:xfrm>
          <a:prstGeom prst="bevel">
            <a:avLst/>
          </a:prstGeom>
          <a:solidFill>
            <a:schemeClr val="bg1"/>
          </a:solidFill>
          <a:ln>
            <a:solidFill>
              <a:srgbClr val="2A7046"/>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sz="2000"/>
          </a:p>
        </p:txBody>
      </p:sp>
      <p:sp>
        <p:nvSpPr>
          <p:cNvPr id="15" name="Багетная рамка 14"/>
          <p:cNvSpPr/>
          <p:nvPr/>
        </p:nvSpPr>
        <p:spPr>
          <a:xfrm>
            <a:off x="3347864" y="3291830"/>
            <a:ext cx="260604" cy="216024"/>
          </a:xfrm>
          <a:prstGeom prst="bevel">
            <a:avLst/>
          </a:prstGeom>
          <a:solidFill>
            <a:schemeClr val="bg1"/>
          </a:solidFill>
          <a:ln>
            <a:solidFill>
              <a:srgbClr val="2A7046"/>
            </a:solid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sz="2000"/>
          </a:p>
        </p:txBody>
      </p:sp>
      <p:sp>
        <p:nvSpPr>
          <p:cNvPr id="18" name="TextBox 17"/>
          <p:cNvSpPr txBox="1"/>
          <p:nvPr/>
        </p:nvSpPr>
        <p:spPr>
          <a:xfrm>
            <a:off x="6804259" y="4183010"/>
            <a:ext cx="2019673" cy="215421"/>
          </a:xfrm>
          <a:prstGeom prst="rect">
            <a:avLst/>
          </a:prstGeom>
          <a:noFill/>
        </p:spPr>
        <p:txBody>
          <a:bodyPr wrap="square" lIns="91418" tIns="45709" rIns="91418" bIns="45709" rtlCol="0">
            <a:spAutoFit/>
          </a:bodyPr>
          <a:lstStyle/>
          <a:p>
            <a:r>
              <a:rPr lang="ru-RU" sz="800" dirty="0" smtClean="0">
                <a:latin typeface="Akrobat" pitchFamily="50" charset="-52"/>
                <a:ea typeface="Open Sans" panose="020B0606030504020204" pitchFamily="34" charset="0"/>
                <a:cs typeface="Open Sans" panose="020B0606030504020204" pitchFamily="34" charset="0"/>
              </a:rPr>
              <a:t>Источник: </a:t>
            </a:r>
            <a:r>
              <a:rPr lang="ru-RU" sz="800" dirty="0" err="1" smtClean="0">
                <a:latin typeface="Akrobat" pitchFamily="50" charset="-52"/>
                <a:ea typeface="Open Sans" panose="020B0606030504020204" pitchFamily="34" charset="0"/>
                <a:cs typeface="Open Sans" panose="020B0606030504020204" pitchFamily="34" charset="0"/>
              </a:rPr>
              <a:t>И.Манн</a:t>
            </a:r>
            <a:r>
              <a:rPr lang="ru-RU" sz="800" dirty="0" smtClean="0">
                <a:latin typeface="Akrobat" pitchFamily="50" charset="-52"/>
                <a:ea typeface="Open Sans" panose="020B0606030504020204" pitchFamily="34" charset="0"/>
                <a:cs typeface="Open Sans" panose="020B0606030504020204" pitchFamily="34" charset="0"/>
              </a:rPr>
              <a:t>. Номер 1</a:t>
            </a:r>
            <a:endParaRPr lang="ru-RU" sz="800" dirty="0">
              <a:latin typeface="Akrobat" pitchFamily="50" charset="-52"/>
              <a:ea typeface="Open Sans" panose="020B0606030504020204" pitchFamily="34" charset="0"/>
              <a:cs typeface="Open Sans" panose="020B0606030504020204" pitchFamily="34" charset="0"/>
            </a:endParaRPr>
          </a:p>
        </p:txBody>
      </p:sp>
      <p:sp>
        <p:nvSpPr>
          <p:cNvPr id="16"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14</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6572565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3" y="987576"/>
            <a:ext cx="7350337" cy="3491410"/>
          </a:xfrm>
          <a:prstGeom prst="rect">
            <a:avLst/>
          </a:prstGeom>
        </p:spPr>
      </p:pic>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Слишком беден для успеха?</a:t>
            </a:r>
            <a:endParaRPr lang="ru-RU" altLang="ru-RU" dirty="0">
              <a:latin typeface="Akrobat Black" panose="00000A00000000000000" charset="0"/>
            </a:endParaRPr>
          </a:p>
        </p:txBody>
      </p:sp>
      <p:sp>
        <p:nvSpPr>
          <p:cNvPr id="9" name="Прямоугольник 8"/>
          <p:cNvSpPr/>
          <p:nvPr/>
        </p:nvSpPr>
        <p:spPr>
          <a:xfrm>
            <a:off x="683569" y="3291841"/>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Родился в Украине</a:t>
            </a:r>
          </a:p>
        </p:txBody>
      </p:sp>
      <p:sp>
        <p:nvSpPr>
          <p:cNvPr id="26" name="Прямоугольник 25"/>
          <p:cNvSpPr/>
          <p:nvPr/>
        </p:nvSpPr>
        <p:spPr>
          <a:xfrm>
            <a:off x="4860032" y="247653"/>
            <a:ext cx="3819468" cy="57594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ru-RU" sz="1400" dirty="0">
                <a:solidFill>
                  <a:schemeClr val="bg1">
                    <a:lumMod val="50000"/>
                  </a:schemeClr>
                </a:solidFill>
                <a:latin typeface="Akrobat" panose="00000600000000000000" charset="0"/>
              </a:rPr>
              <a:t>Как основатель </a:t>
            </a:r>
            <a:r>
              <a:rPr lang="en-US" altLang="ru-RU" sz="1400" b="1" dirty="0">
                <a:solidFill>
                  <a:srgbClr val="2A7046"/>
                </a:solidFill>
                <a:latin typeface="Akrobat" panose="00000600000000000000" charset="0"/>
              </a:rPr>
              <a:t>WhatsApp </a:t>
            </a:r>
            <a:r>
              <a:rPr lang="ru-RU" altLang="ru-RU" sz="1400" b="1" dirty="0">
                <a:solidFill>
                  <a:srgbClr val="2A7046"/>
                </a:solidFill>
                <a:latin typeface="Akrobat" panose="00000600000000000000" charset="0"/>
              </a:rPr>
              <a:t>Ян Кум </a:t>
            </a:r>
            <a:r>
              <a:rPr lang="ru-RU" altLang="ru-RU" sz="1400" dirty="0">
                <a:solidFill>
                  <a:schemeClr val="bg1">
                    <a:lumMod val="50000"/>
                  </a:schemeClr>
                </a:solidFill>
                <a:latin typeface="Akrobat" panose="00000600000000000000" charset="0"/>
              </a:rPr>
              <a:t>пришел </a:t>
            </a:r>
          </a:p>
          <a:p>
            <a:pPr>
              <a:lnSpc>
                <a:spcPct val="80000"/>
              </a:lnSpc>
            </a:pPr>
            <a:r>
              <a:rPr lang="ru-RU" altLang="ru-RU" sz="1400" dirty="0">
                <a:solidFill>
                  <a:schemeClr val="bg1">
                    <a:lumMod val="50000"/>
                  </a:schemeClr>
                </a:solidFill>
                <a:latin typeface="Akrobat" panose="00000600000000000000" charset="0"/>
              </a:rPr>
              <a:t>от пособия к</a:t>
            </a:r>
            <a:r>
              <a:rPr lang="ru-RU" altLang="en-US" sz="1400" dirty="0">
                <a:solidFill>
                  <a:schemeClr val="bg1">
                    <a:lumMod val="50000"/>
                  </a:schemeClr>
                </a:solidFill>
                <a:latin typeface="Akrobat" panose="00000600000000000000" charset="0"/>
              </a:rPr>
              <a:t> миллиардному счёту</a:t>
            </a:r>
          </a:p>
        </p:txBody>
      </p:sp>
      <p:sp>
        <p:nvSpPr>
          <p:cNvPr id="8" name="Прямоугольник 7"/>
          <p:cNvSpPr/>
          <p:nvPr/>
        </p:nvSpPr>
        <p:spPr>
          <a:xfrm>
            <a:off x="1259633" y="2665349"/>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Приехал в США</a:t>
            </a:r>
          </a:p>
          <a:p>
            <a:pPr algn="ctr">
              <a:lnSpc>
                <a:spcPct val="80000"/>
              </a:lnSpc>
            </a:pPr>
            <a:r>
              <a:rPr lang="ru-RU" altLang="en-US" sz="1000" b="1" dirty="0">
                <a:solidFill>
                  <a:schemeClr val="bg1">
                    <a:lumMod val="50000"/>
                  </a:schemeClr>
                </a:solidFill>
                <a:latin typeface="Akrobat" panose="00000600000000000000" charset="0"/>
              </a:rPr>
              <a:t>с мамой</a:t>
            </a:r>
          </a:p>
        </p:txBody>
      </p:sp>
      <p:sp>
        <p:nvSpPr>
          <p:cNvPr id="10" name="Прямоугольник 9"/>
          <p:cNvSpPr/>
          <p:nvPr/>
        </p:nvSpPr>
        <p:spPr>
          <a:xfrm>
            <a:off x="1678043" y="3723889"/>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Получал талоны</a:t>
            </a:r>
          </a:p>
          <a:p>
            <a:pPr algn="ctr">
              <a:lnSpc>
                <a:spcPct val="80000"/>
              </a:lnSpc>
            </a:pPr>
            <a:r>
              <a:rPr lang="ru-RU" altLang="en-US" sz="1000" b="1" dirty="0">
                <a:solidFill>
                  <a:schemeClr val="bg1">
                    <a:lumMod val="50000"/>
                  </a:schemeClr>
                </a:solidFill>
                <a:latin typeface="Akrobat" panose="00000600000000000000" charset="0"/>
              </a:rPr>
              <a:t>на еду</a:t>
            </a:r>
          </a:p>
        </p:txBody>
      </p:sp>
      <p:sp>
        <p:nvSpPr>
          <p:cNvPr id="11" name="Прямоугольник 10"/>
          <p:cNvSpPr/>
          <p:nvPr/>
        </p:nvSpPr>
        <p:spPr>
          <a:xfrm>
            <a:off x="2339753" y="2715773"/>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Работал</a:t>
            </a:r>
          </a:p>
          <a:p>
            <a:pPr algn="ctr">
              <a:lnSpc>
                <a:spcPct val="80000"/>
              </a:lnSpc>
            </a:pPr>
            <a:r>
              <a:rPr lang="ru-RU" altLang="en-US" sz="1000" b="1" dirty="0">
                <a:solidFill>
                  <a:schemeClr val="bg1">
                    <a:lumMod val="50000"/>
                  </a:schemeClr>
                </a:solidFill>
                <a:latin typeface="Akrobat" panose="00000600000000000000" charset="0"/>
              </a:rPr>
              <a:t>уборщиком</a:t>
            </a:r>
          </a:p>
        </p:txBody>
      </p:sp>
      <p:sp>
        <p:nvSpPr>
          <p:cNvPr id="12" name="Прямоугольник 11"/>
          <p:cNvSpPr/>
          <p:nvPr/>
        </p:nvSpPr>
        <p:spPr>
          <a:xfrm>
            <a:off x="2987825" y="3423586"/>
            <a:ext cx="1237773" cy="37230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Научился</a:t>
            </a:r>
          </a:p>
          <a:p>
            <a:pPr algn="ctr">
              <a:lnSpc>
                <a:spcPct val="80000"/>
              </a:lnSpc>
            </a:pPr>
            <a:r>
              <a:rPr lang="ru-RU" altLang="en-US" sz="1000" b="1" dirty="0" err="1">
                <a:solidFill>
                  <a:schemeClr val="bg1">
                    <a:lumMod val="50000"/>
                  </a:schemeClr>
                </a:solidFill>
                <a:latin typeface="Akrobat" panose="00000600000000000000" charset="0"/>
              </a:rPr>
              <a:t>кодить</a:t>
            </a:r>
            <a:endParaRPr lang="ru-RU" altLang="en-US" sz="1000" b="1" dirty="0">
              <a:solidFill>
                <a:schemeClr val="bg1">
                  <a:lumMod val="50000"/>
                </a:schemeClr>
              </a:solidFill>
              <a:latin typeface="Akrobat" panose="00000600000000000000" charset="0"/>
            </a:endParaRPr>
          </a:p>
        </p:txBody>
      </p:sp>
      <p:sp>
        <p:nvSpPr>
          <p:cNvPr id="13" name="Прямоугольник 12"/>
          <p:cNvSpPr/>
          <p:nvPr/>
        </p:nvSpPr>
        <p:spPr>
          <a:xfrm>
            <a:off x="3406235" y="2931801"/>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Идет в колледж</a:t>
            </a:r>
          </a:p>
          <a:p>
            <a:pPr algn="ctr">
              <a:lnSpc>
                <a:spcPct val="80000"/>
              </a:lnSpc>
            </a:pPr>
            <a:r>
              <a:rPr lang="ru-RU" altLang="en-US" sz="1000" b="1" dirty="0">
                <a:solidFill>
                  <a:schemeClr val="bg1">
                    <a:lumMod val="50000"/>
                  </a:schemeClr>
                </a:solidFill>
                <a:latin typeface="Akrobat" panose="00000600000000000000" charset="0"/>
              </a:rPr>
              <a:t>(Ненавидит его)</a:t>
            </a:r>
          </a:p>
          <a:p>
            <a:pPr algn="ctr">
              <a:lnSpc>
                <a:spcPct val="80000"/>
              </a:lnSpc>
            </a:pPr>
            <a:r>
              <a:rPr lang="ru-RU" altLang="en-US" sz="1000" b="1" dirty="0">
                <a:solidFill>
                  <a:schemeClr val="bg1">
                    <a:lumMod val="50000"/>
                  </a:schemeClr>
                </a:solidFill>
                <a:latin typeface="Akrobat" panose="00000600000000000000" charset="0"/>
              </a:rPr>
              <a:t>бросает</a:t>
            </a:r>
          </a:p>
        </p:txBody>
      </p:sp>
      <p:sp>
        <p:nvSpPr>
          <p:cNvPr id="14" name="Прямоугольник 13"/>
          <p:cNvSpPr/>
          <p:nvPr/>
        </p:nvSpPr>
        <p:spPr>
          <a:xfrm>
            <a:off x="4126316" y="2521338"/>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Работает в</a:t>
            </a:r>
          </a:p>
          <a:p>
            <a:pPr algn="ctr">
              <a:lnSpc>
                <a:spcPct val="80000"/>
              </a:lnSpc>
            </a:pPr>
            <a:r>
              <a:rPr lang="en-US" altLang="en-US" sz="1000" b="1" dirty="0">
                <a:solidFill>
                  <a:schemeClr val="bg1">
                    <a:lumMod val="50000"/>
                  </a:schemeClr>
                </a:solidFill>
                <a:latin typeface="Akrobat" panose="00000600000000000000" charset="0"/>
              </a:rPr>
              <a:t>Yahoo</a:t>
            </a:r>
            <a:endParaRPr lang="ru-RU" altLang="en-US" sz="1000" b="1" dirty="0">
              <a:solidFill>
                <a:schemeClr val="bg1">
                  <a:lumMod val="50000"/>
                </a:schemeClr>
              </a:solidFill>
              <a:latin typeface="Akrobat" panose="00000600000000000000" charset="0"/>
            </a:endParaRPr>
          </a:p>
        </p:txBody>
      </p:sp>
      <p:sp>
        <p:nvSpPr>
          <p:cNvPr id="15" name="Прямоугольник 14"/>
          <p:cNvSpPr/>
          <p:nvPr/>
        </p:nvSpPr>
        <p:spPr>
          <a:xfrm>
            <a:off x="4702379" y="2881378"/>
            <a:ext cx="123777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Уходит из</a:t>
            </a:r>
          </a:p>
          <a:p>
            <a:pPr algn="ctr">
              <a:lnSpc>
                <a:spcPct val="80000"/>
              </a:lnSpc>
            </a:pPr>
            <a:r>
              <a:rPr lang="en-US" altLang="en-US" sz="1000" b="1" dirty="0">
                <a:solidFill>
                  <a:schemeClr val="bg1">
                    <a:lumMod val="50000"/>
                  </a:schemeClr>
                </a:solidFill>
                <a:latin typeface="Akrobat" panose="00000600000000000000" charset="0"/>
              </a:rPr>
              <a:t>Yahoo</a:t>
            </a:r>
            <a:endParaRPr lang="ru-RU" altLang="en-US" sz="1000" b="1" dirty="0">
              <a:solidFill>
                <a:schemeClr val="bg1">
                  <a:lumMod val="50000"/>
                </a:schemeClr>
              </a:solidFill>
              <a:latin typeface="Akrobat" panose="00000600000000000000" charset="0"/>
            </a:endParaRPr>
          </a:p>
        </p:txBody>
      </p:sp>
      <p:sp>
        <p:nvSpPr>
          <p:cNvPr id="16" name="Прямоугольник 15"/>
          <p:cNvSpPr/>
          <p:nvPr/>
        </p:nvSpPr>
        <p:spPr>
          <a:xfrm>
            <a:off x="5508104" y="3098323"/>
            <a:ext cx="1361550" cy="40953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Разрабатывает</a:t>
            </a:r>
          </a:p>
          <a:p>
            <a:pPr algn="ctr">
              <a:lnSpc>
                <a:spcPct val="80000"/>
              </a:lnSpc>
            </a:pPr>
            <a:r>
              <a:rPr lang="en-US" altLang="en-US" sz="1000" b="1" dirty="0">
                <a:solidFill>
                  <a:schemeClr val="bg1">
                    <a:lumMod val="50000"/>
                  </a:schemeClr>
                </a:solidFill>
                <a:latin typeface="Akrobat" panose="00000600000000000000" charset="0"/>
              </a:rPr>
              <a:t>WhatsApp</a:t>
            </a:r>
            <a:endParaRPr lang="ru-RU" altLang="en-US" sz="1000" b="1" dirty="0">
              <a:solidFill>
                <a:schemeClr val="bg1">
                  <a:lumMod val="50000"/>
                </a:schemeClr>
              </a:solidFill>
              <a:latin typeface="Akrobat" panose="00000600000000000000" charset="0"/>
            </a:endParaRPr>
          </a:p>
        </p:txBody>
      </p:sp>
      <p:sp>
        <p:nvSpPr>
          <p:cNvPr id="17" name="Прямоугольник 16"/>
          <p:cNvSpPr/>
          <p:nvPr/>
        </p:nvSpPr>
        <p:spPr>
          <a:xfrm>
            <a:off x="6084168" y="2643758"/>
            <a:ext cx="1361550" cy="40953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Думает свернуть</a:t>
            </a:r>
          </a:p>
          <a:p>
            <a:pPr algn="ctr">
              <a:lnSpc>
                <a:spcPct val="80000"/>
              </a:lnSpc>
            </a:pPr>
            <a:r>
              <a:rPr lang="en-US" altLang="en-US" sz="1000" b="1" dirty="0">
                <a:solidFill>
                  <a:schemeClr val="bg1">
                    <a:lumMod val="50000"/>
                  </a:schemeClr>
                </a:solidFill>
                <a:latin typeface="Akrobat" panose="00000600000000000000" charset="0"/>
              </a:rPr>
              <a:t>WhatsApp</a:t>
            </a:r>
            <a:endParaRPr lang="ru-RU" altLang="en-US" sz="1000" b="1" dirty="0">
              <a:solidFill>
                <a:schemeClr val="bg1">
                  <a:lumMod val="50000"/>
                </a:schemeClr>
              </a:solidFill>
              <a:latin typeface="Akrobat" panose="00000600000000000000" charset="0"/>
            </a:endParaRPr>
          </a:p>
        </p:txBody>
      </p:sp>
      <p:sp>
        <p:nvSpPr>
          <p:cNvPr id="18" name="Прямоугольник 17"/>
          <p:cNvSpPr/>
          <p:nvPr/>
        </p:nvSpPr>
        <p:spPr>
          <a:xfrm>
            <a:off x="7178753" y="2882299"/>
            <a:ext cx="1497705" cy="40953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Продает </a:t>
            </a:r>
            <a:r>
              <a:rPr lang="en-US" altLang="en-US" sz="1000" b="1" dirty="0">
                <a:solidFill>
                  <a:schemeClr val="bg1">
                    <a:lumMod val="50000"/>
                  </a:schemeClr>
                </a:solidFill>
                <a:latin typeface="Akrobat" panose="00000600000000000000" charset="0"/>
              </a:rPr>
              <a:t>WhatsApp</a:t>
            </a:r>
            <a:r>
              <a:rPr lang="ru-RU" altLang="en-US" sz="1000" b="1" dirty="0">
                <a:solidFill>
                  <a:schemeClr val="bg1">
                    <a:lumMod val="50000"/>
                  </a:schemeClr>
                </a:solidFill>
                <a:latin typeface="Akrobat" panose="00000600000000000000" charset="0"/>
              </a:rPr>
              <a:t> за</a:t>
            </a:r>
            <a:r>
              <a:rPr lang="en-US" altLang="en-US" sz="1000" b="1" dirty="0">
                <a:solidFill>
                  <a:schemeClr val="bg1">
                    <a:lumMod val="50000"/>
                  </a:schemeClr>
                </a:solidFill>
                <a:latin typeface="Akrobat" panose="00000600000000000000" charset="0"/>
              </a:rPr>
              <a:t> </a:t>
            </a:r>
          </a:p>
          <a:p>
            <a:pPr algn="ctr">
              <a:lnSpc>
                <a:spcPct val="80000"/>
              </a:lnSpc>
            </a:pPr>
            <a:r>
              <a:rPr lang="en-US" altLang="en-US" sz="1000" b="1" dirty="0">
                <a:solidFill>
                  <a:srgbClr val="FF0000"/>
                </a:solidFill>
                <a:latin typeface="Akrobat" panose="00000600000000000000" charset="0"/>
              </a:rPr>
              <a:t>$1</a:t>
            </a:r>
            <a:r>
              <a:rPr lang="ru-RU" altLang="en-US" sz="1000" b="1" dirty="0">
                <a:solidFill>
                  <a:srgbClr val="FF0000"/>
                </a:solidFill>
                <a:latin typeface="Akrobat" panose="00000600000000000000" charset="0"/>
              </a:rPr>
              <a:t>9 млрд</a:t>
            </a:r>
            <a:r>
              <a:rPr lang="ru-RU" altLang="en-US" sz="1000" b="1" dirty="0">
                <a:solidFill>
                  <a:schemeClr val="bg1">
                    <a:lumMod val="50000"/>
                  </a:schemeClr>
                </a:solidFill>
                <a:latin typeface="Akrobat" panose="00000600000000000000" charset="0"/>
              </a:rPr>
              <a:t> (продолжает заниматься боксом)</a:t>
            </a:r>
          </a:p>
        </p:txBody>
      </p:sp>
      <p:sp>
        <p:nvSpPr>
          <p:cNvPr id="19" name="Прямоугольник 18"/>
          <p:cNvSpPr/>
          <p:nvPr/>
        </p:nvSpPr>
        <p:spPr>
          <a:xfrm>
            <a:off x="7445719" y="4118946"/>
            <a:ext cx="1152128" cy="36004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000" b="1" dirty="0">
                <a:solidFill>
                  <a:schemeClr val="bg1">
                    <a:lumMod val="50000"/>
                  </a:schemeClr>
                </a:solidFill>
                <a:latin typeface="Akrobat" panose="00000600000000000000" charset="0"/>
              </a:rPr>
              <a:t>Это 1/10 ВВП Украины</a:t>
            </a:r>
          </a:p>
        </p:txBody>
      </p:sp>
      <p:sp>
        <p:nvSpPr>
          <p:cNvPr id="21" name="TextBox 20"/>
          <p:cNvSpPr txBox="1"/>
          <p:nvPr/>
        </p:nvSpPr>
        <p:spPr>
          <a:xfrm>
            <a:off x="7020272" y="4443958"/>
            <a:ext cx="1085509" cy="215421"/>
          </a:xfrm>
          <a:prstGeom prst="rect">
            <a:avLst/>
          </a:prstGeom>
          <a:noFill/>
        </p:spPr>
        <p:txBody>
          <a:bodyPr wrap="none" lIns="91418" tIns="45709" rIns="91418" bIns="45709" rtlCol="0">
            <a:spAutoFit/>
          </a:body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a:t>
            </a:r>
            <a:r>
              <a:rPr lang="en-US"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TOP.thePO.ST</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
        <p:nvSpPr>
          <p:cNvPr id="20"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15</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8616444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10" y="915566"/>
            <a:ext cx="7208225" cy="3544044"/>
          </a:xfrm>
          <a:prstGeom prst="rect">
            <a:avLst/>
          </a:prstGeom>
        </p:spPr>
      </p:pic>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Как появился </a:t>
            </a:r>
            <a:r>
              <a:rPr lang="en-US" altLang="ru-RU" dirty="0" smtClean="0">
                <a:latin typeface="Akrobat Black" panose="00000A00000000000000" charset="0"/>
              </a:rPr>
              <a:t>AIRBNB</a:t>
            </a:r>
            <a:endParaRPr lang="ru-RU" altLang="ru-RU" dirty="0">
              <a:latin typeface="Akrobat Black" panose="00000A00000000000000" charset="0"/>
            </a:endParaRPr>
          </a:p>
        </p:txBody>
      </p:sp>
      <p:sp>
        <p:nvSpPr>
          <p:cNvPr id="26" name="Прямоугольник 25"/>
          <p:cNvSpPr/>
          <p:nvPr/>
        </p:nvSpPr>
        <p:spPr>
          <a:xfrm>
            <a:off x="4860032" y="247653"/>
            <a:ext cx="3819468" cy="57594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nSpc>
                <a:spcPct val="80000"/>
              </a:lnSpc>
            </a:pPr>
            <a:r>
              <a:rPr lang="ru-RU" altLang="en-US" sz="1400" dirty="0">
                <a:solidFill>
                  <a:schemeClr val="bg1">
                    <a:lumMod val="50000"/>
                  </a:schemeClr>
                </a:solidFill>
                <a:latin typeface="Akrobat" panose="00000600000000000000" charset="0"/>
              </a:rPr>
              <a:t>Или как 3 парня дошли от аренды матрасов до</a:t>
            </a:r>
          </a:p>
          <a:p>
            <a:pPr>
              <a:lnSpc>
                <a:spcPct val="80000"/>
              </a:lnSpc>
            </a:pPr>
            <a:r>
              <a:rPr lang="ru-RU" altLang="en-US" sz="1400" dirty="0">
                <a:solidFill>
                  <a:schemeClr val="bg1">
                    <a:lumMod val="50000"/>
                  </a:schemeClr>
                </a:solidFill>
                <a:latin typeface="Akrobat" panose="00000600000000000000" charset="0"/>
              </a:rPr>
              <a:t>10-ти миллиардной компании</a:t>
            </a:r>
          </a:p>
        </p:txBody>
      </p:sp>
      <p:sp>
        <p:nvSpPr>
          <p:cNvPr id="19" name="Прямоугольник 18"/>
          <p:cNvSpPr/>
          <p:nvPr/>
        </p:nvSpPr>
        <p:spPr>
          <a:xfrm>
            <a:off x="1043608" y="1419624"/>
            <a:ext cx="1152128" cy="792088"/>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Два парня в</a:t>
            </a:r>
          </a:p>
          <a:p>
            <a:pPr algn="ctr">
              <a:lnSpc>
                <a:spcPct val="80000"/>
              </a:lnSpc>
            </a:pPr>
            <a:r>
              <a:rPr lang="ru-RU" altLang="en-US" sz="900" dirty="0">
                <a:solidFill>
                  <a:schemeClr val="bg1">
                    <a:lumMod val="50000"/>
                  </a:schemeClr>
                </a:solidFill>
                <a:latin typeface="Akrobat" panose="00000600000000000000" charset="0"/>
              </a:rPr>
              <a:t>Сан-Франциско</a:t>
            </a:r>
          </a:p>
          <a:p>
            <a:pPr algn="ctr">
              <a:lnSpc>
                <a:spcPct val="80000"/>
              </a:lnSpc>
            </a:pPr>
            <a:r>
              <a:rPr lang="ru-RU" altLang="en-US" sz="900" b="1" dirty="0">
                <a:solidFill>
                  <a:schemeClr val="bg1">
                    <a:lumMod val="50000"/>
                  </a:schemeClr>
                </a:solidFill>
                <a:latin typeface="Akrobat" panose="00000600000000000000" charset="0"/>
              </a:rPr>
              <a:t>Не могут</a:t>
            </a:r>
          </a:p>
          <a:p>
            <a:pPr algn="ctr">
              <a:lnSpc>
                <a:spcPct val="80000"/>
              </a:lnSpc>
            </a:pPr>
            <a:r>
              <a:rPr lang="ru-RU" altLang="en-US" sz="900" dirty="0">
                <a:solidFill>
                  <a:schemeClr val="bg1">
                    <a:lumMod val="50000"/>
                  </a:schemeClr>
                </a:solidFill>
                <a:latin typeface="Akrobat" panose="00000600000000000000" charset="0"/>
              </a:rPr>
              <a:t>заплатить </a:t>
            </a:r>
          </a:p>
          <a:p>
            <a:pPr algn="ctr">
              <a:lnSpc>
                <a:spcPct val="80000"/>
              </a:lnSpc>
            </a:pPr>
            <a:r>
              <a:rPr lang="ru-RU" altLang="en-US" sz="900" dirty="0">
                <a:solidFill>
                  <a:schemeClr val="bg1">
                    <a:lumMod val="50000"/>
                  </a:schemeClr>
                </a:solidFill>
                <a:latin typeface="Akrobat" panose="00000600000000000000" charset="0"/>
              </a:rPr>
              <a:t>аренду</a:t>
            </a:r>
          </a:p>
        </p:txBody>
      </p:sp>
      <p:sp>
        <p:nvSpPr>
          <p:cNvPr id="21" name="Прямоугольник 20"/>
          <p:cNvSpPr/>
          <p:nvPr/>
        </p:nvSpPr>
        <p:spPr>
          <a:xfrm>
            <a:off x="1187626" y="843559"/>
            <a:ext cx="1152128" cy="28803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lumMod val="50000"/>
                  </a:schemeClr>
                </a:solidFill>
                <a:latin typeface="Akrobat" panose="00000600000000000000" charset="0"/>
              </a:rPr>
              <a:t>(Джо и Брайан)</a:t>
            </a:r>
          </a:p>
        </p:txBody>
      </p:sp>
      <p:sp>
        <p:nvSpPr>
          <p:cNvPr id="22" name="Прямоугольник 21"/>
          <p:cNvSpPr/>
          <p:nvPr/>
        </p:nvSpPr>
        <p:spPr>
          <a:xfrm>
            <a:off x="1907706" y="1347614"/>
            <a:ext cx="1008112" cy="86409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Они </a:t>
            </a:r>
            <a:r>
              <a:rPr lang="ru-RU" altLang="en-US" sz="900" b="1" dirty="0">
                <a:solidFill>
                  <a:schemeClr val="bg1">
                    <a:lumMod val="50000"/>
                  </a:schemeClr>
                </a:solidFill>
                <a:latin typeface="Akrobat" panose="00000600000000000000" charset="0"/>
              </a:rPr>
              <a:t>придумали</a:t>
            </a:r>
            <a:r>
              <a:rPr lang="ru-RU" altLang="en-US" sz="900" dirty="0">
                <a:solidFill>
                  <a:schemeClr val="bg1">
                    <a:lumMod val="50000"/>
                  </a:schemeClr>
                </a:solidFill>
                <a:latin typeface="Akrobat" panose="00000600000000000000" charset="0"/>
              </a:rPr>
              <a:t> сдавать 3 матраса на полу людям и готовить завтрак</a:t>
            </a:r>
          </a:p>
        </p:txBody>
      </p:sp>
      <p:sp>
        <p:nvSpPr>
          <p:cNvPr id="24" name="Прямоугольник 23"/>
          <p:cNvSpPr/>
          <p:nvPr/>
        </p:nvSpPr>
        <p:spPr>
          <a:xfrm>
            <a:off x="2771800" y="1347614"/>
            <a:ext cx="1152128" cy="86409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Они </a:t>
            </a:r>
            <a:r>
              <a:rPr lang="ru-RU" altLang="en-US" sz="900" b="1" dirty="0">
                <a:solidFill>
                  <a:schemeClr val="bg1">
                    <a:lumMod val="50000"/>
                  </a:schemeClr>
                </a:solidFill>
                <a:latin typeface="Akrobat" panose="00000600000000000000" charset="0"/>
              </a:rPr>
              <a:t>сделали</a:t>
            </a:r>
            <a:r>
              <a:rPr lang="ru-RU" altLang="en-US" sz="900" dirty="0">
                <a:solidFill>
                  <a:schemeClr val="bg1">
                    <a:lumMod val="50000"/>
                  </a:schemeClr>
                </a:solidFill>
                <a:latin typeface="Akrobat" panose="00000600000000000000" charset="0"/>
              </a:rPr>
              <a:t> простой сайт (блог с картой) </a:t>
            </a:r>
            <a:r>
              <a:rPr lang="en-US" altLang="en-US" sz="900" dirty="0">
                <a:solidFill>
                  <a:schemeClr val="bg1">
                    <a:lumMod val="50000"/>
                  </a:schemeClr>
                </a:solidFill>
                <a:latin typeface="Akrobat" panose="00000600000000000000" charset="0"/>
              </a:rPr>
              <a:t>airbedandbreakfast.com</a:t>
            </a:r>
            <a:endParaRPr lang="ru-RU" altLang="en-US" sz="900" dirty="0">
              <a:solidFill>
                <a:schemeClr val="bg1">
                  <a:lumMod val="50000"/>
                </a:schemeClr>
              </a:solidFill>
              <a:latin typeface="Akrobat" panose="00000600000000000000" charset="0"/>
            </a:endParaRPr>
          </a:p>
        </p:txBody>
      </p:sp>
      <p:sp>
        <p:nvSpPr>
          <p:cNvPr id="25" name="Прямоугольник 24"/>
          <p:cNvSpPr/>
          <p:nvPr/>
        </p:nvSpPr>
        <p:spPr>
          <a:xfrm>
            <a:off x="3779913" y="1415176"/>
            <a:ext cx="1008112" cy="6525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en-US" altLang="en-US" sz="900" dirty="0">
                <a:solidFill>
                  <a:schemeClr val="bg1">
                    <a:lumMod val="50000"/>
                  </a:schemeClr>
                </a:solidFill>
                <a:latin typeface="Akrobat" panose="00000600000000000000" charset="0"/>
              </a:rPr>
              <a:t>2</a:t>
            </a:r>
            <a:r>
              <a:rPr lang="ru-RU" altLang="en-US" sz="900" dirty="0">
                <a:solidFill>
                  <a:schemeClr val="bg1">
                    <a:lumMod val="50000"/>
                  </a:schemeClr>
                </a:solidFill>
                <a:latin typeface="Akrobat" panose="00000600000000000000" charset="0"/>
              </a:rPr>
              <a:t> мужчин и женщина </a:t>
            </a:r>
            <a:r>
              <a:rPr lang="ru-RU" altLang="en-US" sz="900" b="1" dirty="0">
                <a:solidFill>
                  <a:schemeClr val="bg1">
                    <a:lumMod val="50000"/>
                  </a:schemeClr>
                </a:solidFill>
                <a:latin typeface="Akrobat" panose="00000600000000000000" charset="0"/>
              </a:rPr>
              <a:t>пришли</a:t>
            </a:r>
            <a:r>
              <a:rPr lang="ru-RU" altLang="en-US" sz="900" dirty="0">
                <a:solidFill>
                  <a:schemeClr val="bg1">
                    <a:lumMod val="50000"/>
                  </a:schemeClr>
                </a:solidFill>
                <a:latin typeface="Akrobat" panose="00000600000000000000" charset="0"/>
              </a:rPr>
              <a:t> заплатив по</a:t>
            </a:r>
            <a:r>
              <a:rPr lang="en-US" altLang="en-US" sz="900" dirty="0">
                <a:solidFill>
                  <a:schemeClr val="bg1">
                    <a:lumMod val="50000"/>
                  </a:schemeClr>
                </a:solidFill>
                <a:latin typeface="Akrobat" panose="00000600000000000000" charset="0"/>
              </a:rPr>
              <a:t> $80</a:t>
            </a:r>
            <a:endParaRPr lang="ru-RU" altLang="en-US" sz="900" dirty="0">
              <a:solidFill>
                <a:schemeClr val="bg1">
                  <a:lumMod val="50000"/>
                </a:schemeClr>
              </a:solidFill>
              <a:latin typeface="Akrobat" panose="00000600000000000000" charset="0"/>
            </a:endParaRPr>
          </a:p>
        </p:txBody>
      </p:sp>
      <p:sp>
        <p:nvSpPr>
          <p:cNvPr id="27" name="Прямоугольник 26"/>
          <p:cNvSpPr/>
          <p:nvPr/>
        </p:nvSpPr>
        <p:spPr>
          <a:xfrm>
            <a:off x="4788024" y="1415176"/>
            <a:ext cx="1008112" cy="652520"/>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После этого они</a:t>
            </a:r>
          </a:p>
          <a:p>
            <a:pPr algn="ctr">
              <a:lnSpc>
                <a:spcPct val="80000"/>
              </a:lnSpc>
            </a:pPr>
            <a:r>
              <a:rPr lang="ru-RU" altLang="en-US" sz="900" dirty="0">
                <a:solidFill>
                  <a:schemeClr val="bg1">
                    <a:lumMod val="50000"/>
                  </a:schemeClr>
                </a:solidFill>
                <a:latin typeface="Akrobat" panose="00000600000000000000" charset="0"/>
              </a:rPr>
              <a:t>Решили, что это-большая </a:t>
            </a:r>
            <a:r>
              <a:rPr lang="ru-RU" altLang="en-US" sz="900" b="1" dirty="0">
                <a:solidFill>
                  <a:schemeClr val="bg1">
                    <a:lumMod val="50000"/>
                  </a:schemeClr>
                </a:solidFill>
                <a:latin typeface="Akrobat" panose="00000600000000000000" charset="0"/>
              </a:rPr>
              <a:t>идея</a:t>
            </a:r>
          </a:p>
        </p:txBody>
      </p:sp>
      <p:sp>
        <p:nvSpPr>
          <p:cNvPr id="28" name="Прямоугольник 27"/>
          <p:cNvSpPr/>
          <p:nvPr/>
        </p:nvSpPr>
        <p:spPr>
          <a:xfrm>
            <a:off x="5652120" y="1491630"/>
            <a:ext cx="1224136"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Пригласили бывшего соседа стать </a:t>
            </a:r>
            <a:r>
              <a:rPr lang="ru-RU" altLang="en-US" sz="900" b="1" dirty="0">
                <a:solidFill>
                  <a:schemeClr val="bg1">
                    <a:lumMod val="50000"/>
                  </a:schemeClr>
                </a:solidFill>
                <a:latin typeface="Akrobat" panose="00000600000000000000" charset="0"/>
              </a:rPr>
              <a:t>краудфаундером</a:t>
            </a:r>
            <a:r>
              <a:rPr lang="ru-RU" altLang="en-US" sz="900" dirty="0">
                <a:solidFill>
                  <a:schemeClr val="bg1">
                    <a:lumMod val="50000"/>
                  </a:schemeClr>
                </a:solidFill>
                <a:latin typeface="Akrobat" panose="00000600000000000000" charset="0"/>
              </a:rPr>
              <a:t> чтобы развивать сайт</a:t>
            </a:r>
          </a:p>
        </p:txBody>
      </p:sp>
      <p:sp>
        <p:nvSpPr>
          <p:cNvPr id="29" name="Прямоугольник 28"/>
          <p:cNvSpPr/>
          <p:nvPr/>
        </p:nvSpPr>
        <p:spPr>
          <a:xfrm>
            <a:off x="6681835" y="1347625"/>
            <a:ext cx="1202534" cy="766741"/>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b="1" i="1" dirty="0">
                <a:solidFill>
                  <a:schemeClr val="bg1">
                    <a:lumMod val="50000"/>
                  </a:schemeClr>
                </a:solidFill>
                <a:latin typeface="Akrobat" panose="00000600000000000000" charset="0"/>
              </a:rPr>
              <a:t>Запустили</a:t>
            </a:r>
            <a:r>
              <a:rPr lang="ru-RU" altLang="en-US" sz="900" dirty="0">
                <a:solidFill>
                  <a:schemeClr val="bg1">
                    <a:lumMod val="50000"/>
                  </a:schemeClr>
                </a:solidFill>
                <a:latin typeface="Akrobat" panose="00000600000000000000" charset="0"/>
              </a:rPr>
              <a:t> на</a:t>
            </a:r>
            <a:r>
              <a:rPr lang="en-US" altLang="en-US" sz="900" dirty="0">
                <a:solidFill>
                  <a:schemeClr val="bg1">
                    <a:lumMod val="50000"/>
                  </a:schemeClr>
                </a:solidFill>
                <a:latin typeface="Akrobat" panose="00000600000000000000" charset="0"/>
              </a:rPr>
              <a:t> SXSW</a:t>
            </a:r>
          </a:p>
          <a:p>
            <a:pPr algn="ctr">
              <a:lnSpc>
                <a:spcPct val="80000"/>
              </a:lnSpc>
            </a:pPr>
            <a:r>
              <a:rPr lang="en-US" altLang="en-US" sz="900" dirty="0">
                <a:solidFill>
                  <a:schemeClr val="bg1">
                    <a:lumMod val="50000"/>
                  </a:schemeClr>
                </a:solidFill>
                <a:latin typeface="Akrobat" panose="00000600000000000000" charset="0"/>
              </a:rPr>
              <a:t>-</a:t>
            </a:r>
            <a:r>
              <a:rPr lang="ru-RU" altLang="en-US" sz="900" dirty="0">
                <a:solidFill>
                  <a:schemeClr val="bg1">
                    <a:lumMod val="50000"/>
                  </a:schemeClr>
                </a:solidFill>
                <a:latin typeface="Akrobat" panose="00000600000000000000" charset="0"/>
              </a:rPr>
              <a:t>получили два заказа</a:t>
            </a:r>
          </a:p>
        </p:txBody>
      </p:sp>
      <p:sp>
        <p:nvSpPr>
          <p:cNvPr id="30" name="Прямоугольник 29"/>
          <p:cNvSpPr/>
          <p:nvPr/>
        </p:nvSpPr>
        <p:spPr>
          <a:xfrm>
            <a:off x="5539067" y="2643758"/>
            <a:ext cx="1481205"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Продавали </a:t>
            </a:r>
            <a:r>
              <a:rPr lang="en-US" altLang="en-US" sz="900" dirty="0">
                <a:solidFill>
                  <a:schemeClr val="bg1">
                    <a:lumMod val="50000"/>
                  </a:schemeClr>
                </a:solidFill>
                <a:latin typeface="Akrobat" panose="00000600000000000000" charset="0"/>
              </a:rPr>
              <a:t>“Obama O’s”</a:t>
            </a:r>
            <a:r>
              <a:rPr lang="ru-RU" altLang="en-US" sz="900" dirty="0">
                <a:solidFill>
                  <a:schemeClr val="bg1">
                    <a:lumMod val="50000"/>
                  </a:schemeClr>
                </a:solidFill>
                <a:latin typeface="Akrobat" panose="00000600000000000000" charset="0"/>
              </a:rPr>
              <a:t> хлопья</a:t>
            </a:r>
          </a:p>
          <a:p>
            <a:pPr algn="ctr">
              <a:lnSpc>
                <a:spcPct val="80000"/>
              </a:lnSpc>
            </a:pPr>
            <a:r>
              <a:rPr lang="ru-RU" altLang="en-US" sz="900" dirty="0">
                <a:solidFill>
                  <a:schemeClr val="bg1">
                    <a:lumMod val="50000"/>
                  </a:schemeClr>
                </a:solidFill>
                <a:latin typeface="Akrobat" panose="00000600000000000000" charset="0"/>
              </a:rPr>
              <a:t>Перед выборами по</a:t>
            </a:r>
            <a:r>
              <a:rPr lang="en-US" altLang="en-US" sz="900" dirty="0">
                <a:solidFill>
                  <a:schemeClr val="bg1">
                    <a:lumMod val="50000"/>
                  </a:schemeClr>
                </a:solidFill>
                <a:latin typeface="Akrobat" panose="00000600000000000000" charset="0"/>
              </a:rPr>
              <a:t> $40, </a:t>
            </a:r>
            <a:r>
              <a:rPr lang="ru-RU" altLang="en-US" sz="900" dirty="0">
                <a:solidFill>
                  <a:schemeClr val="bg1">
                    <a:lumMod val="50000"/>
                  </a:schemeClr>
                </a:solidFill>
                <a:latin typeface="Akrobat" panose="00000600000000000000" charset="0"/>
              </a:rPr>
              <a:t>заработали </a:t>
            </a:r>
            <a:r>
              <a:rPr lang="ru-RU" altLang="en-US" sz="900" b="1" dirty="0">
                <a:solidFill>
                  <a:schemeClr val="bg1">
                    <a:lumMod val="50000"/>
                  </a:schemeClr>
                </a:solidFill>
                <a:latin typeface="Akrobat" panose="00000600000000000000" charset="0"/>
              </a:rPr>
              <a:t>первые деньги</a:t>
            </a:r>
            <a:r>
              <a:rPr lang="en-US" altLang="en-US" sz="900" b="1" dirty="0">
                <a:solidFill>
                  <a:schemeClr val="bg1">
                    <a:lumMod val="50000"/>
                  </a:schemeClr>
                </a:solidFill>
                <a:latin typeface="Akrobat" panose="00000600000000000000" charset="0"/>
              </a:rPr>
              <a:t> $30 000</a:t>
            </a:r>
            <a:endParaRPr lang="ru-RU" altLang="en-US" sz="900" b="1" dirty="0">
              <a:solidFill>
                <a:schemeClr val="bg1">
                  <a:lumMod val="50000"/>
                </a:schemeClr>
              </a:solidFill>
              <a:latin typeface="Akrobat" panose="00000600000000000000" charset="0"/>
            </a:endParaRPr>
          </a:p>
        </p:txBody>
      </p:sp>
      <p:sp>
        <p:nvSpPr>
          <p:cNvPr id="31" name="Прямоугольник 30"/>
          <p:cNvSpPr/>
          <p:nvPr/>
        </p:nvSpPr>
        <p:spPr>
          <a:xfrm>
            <a:off x="6660232" y="1838366"/>
            <a:ext cx="1152128" cy="57606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800" dirty="0">
                <a:solidFill>
                  <a:schemeClr val="bg1">
                    <a:lumMod val="50000"/>
                  </a:schemeClr>
                </a:solidFill>
                <a:latin typeface="Akrobat" panose="00000600000000000000" charset="0"/>
              </a:rPr>
              <a:t>-Брайан, я надеюсь, что это не единственное над чем ты работаешь</a:t>
            </a:r>
          </a:p>
        </p:txBody>
      </p:sp>
      <p:sp>
        <p:nvSpPr>
          <p:cNvPr id="32" name="Прямоугольник 31"/>
          <p:cNvSpPr/>
          <p:nvPr/>
        </p:nvSpPr>
        <p:spPr>
          <a:xfrm>
            <a:off x="4499992" y="2643758"/>
            <a:ext cx="1296144"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Получили</a:t>
            </a:r>
            <a:r>
              <a:rPr lang="en-US" altLang="en-US" sz="900" dirty="0">
                <a:solidFill>
                  <a:schemeClr val="bg1">
                    <a:lumMod val="50000"/>
                  </a:schemeClr>
                </a:solidFill>
                <a:latin typeface="Akrobat" panose="00000600000000000000" charset="0"/>
              </a:rPr>
              <a:t> $20 000 </a:t>
            </a:r>
            <a:r>
              <a:rPr lang="ru-RU" altLang="en-US" sz="900" b="1" dirty="0">
                <a:solidFill>
                  <a:schemeClr val="bg1">
                    <a:lumMod val="50000"/>
                  </a:schemeClr>
                </a:solidFill>
                <a:latin typeface="Akrobat" panose="00000600000000000000" charset="0"/>
              </a:rPr>
              <a:t>инвестиций</a:t>
            </a:r>
            <a:r>
              <a:rPr lang="ru-RU" altLang="en-US" sz="900" dirty="0">
                <a:solidFill>
                  <a:schemeClr val="bg1">
                    <a:lumMod val="50000"/>
                  </a:schemeClr>
                </a:solidFill>
                <a:latin typeface="Akrobat" panose="00000600000000000000" charset="0"/>
              </a:rPr>
              <a:t> от Пола Грэма (</a:t>
            </a:r>
            <a:r>
              <a:rPr lang="en-US" altLang="en-US" sz="900" dirty="0">
                <a:solidFill>
                  <a:schemeClr val="bg1">
                    <a:lumMod val="50000"/>
                  </a:schemeClr>
                </a:solidFill>
                <a:latin typeface="Akrobat" panose="00000600000000000000" charset="0"/>
              </a:rPr>
              <a:t>Y Combinator</a:t>
            </a:r>
            <a:r>
              <a:rPr lang="ru-RU" altLang="en-US" sz="900" dirty="0">
                <a:solidFill>
                  <a:schemeClr val="bg1">
                    <a:lumMod val="50000"/>
                  </a:schemeClr>
                </a:solidFill>
                <a:latin typeface="Akrobat" panose="00000600000000000000" charset="0"/>
              </a:rPr>
              <a:t>)</a:t>
            </a:r>
            <a:endParaRPr lang="ru-RU" altLang="en-US" sz="900" b="1" dirty="0">
              <a:solidFill>
                <a:schemeClr val="bg1">
                  <a:lumMod val="50000"/>
                </a:schemeClr>
              </a:solidFill>
              <a:latin typeface="Akrobat" panose="00000600000000000000" charset="0"/>
            </a:endParaRPr>
          </a:p>
        </p:txBody>
      </p:sp>
      <p:sp>
        <p:nvSpPr>
          <p:cNvPr id="33" name="Прямоугольник 32"/>
          <p:cNvSpPr/>
          <p:nvPr/>
        </p:nvSpPr>
        <p:spPr>
          <a:xfrm>
            <a:off x="3560176" y="2643758"/>
            <a:ext cx="1227848"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Получали по </a:t>
            </a:r>
            <a:r>
              <a:rPr lang="en-US" altLang="en-US" sz="900" dirty="0">
                <a:solidFill>
                  <a:schemeClr val="bg1">
                    <a:lumMod val="50000"/>
                  </a:schemeClr>
                </a:solidFill>
                <a:latin typeface="Akrobat" panose="00000600000000000000" charset="0"/>
              </a:rPr>
              <a:t>$200</a:t>
            </a:r>
            <a:r>
              <a:rPr lang="ru-RU" altLang="en-US" sz="900" dirty="0">
                <a:solidFill>
                  <a:schemeClr val="bg1">
                    <a:lumMod val="50000"/>
                  </a:schemeClr>
                </a:solidFill>
                <a:latin typeface="Akrobat" panose="00000600000000000000" charset="0"/>
              </a:rPr>
              <a:t> в неделю месяцами. </a:t>
            </a:r>
          </a:p>
          <a:p>
            <a:pPr algn="ctr">
              <a:lnSpc>
                <a:spcPct val="80000"/>
              </a:lnSpc>
            </a:pPr>
            <a:r>
              <a:rPr lang="ru-RU" altLang="en-US" sz="900" b="1" dirty="0">
                <a:solidFill>
                  <a:schemeClr val="bg1">
                    <a:lumMod val="50000"/>
                  </a:schemeClr>
                </a:solidFill>
                <a:latin typeface="Akrobat" panose="00000600000000000000" charset="0"/>
              </a:rPr>
              <a:t>Не было роста</a:t>
            </a:r>
          </a:p>
        </p:txBody>
      </p:sp>
      <p:sp>
        <p:nvSpPr>
          <p:cNvPr id="34" name="Прямоугольник 33"/>
          <p:cNvSpPr/>
          <p:nvPr/>
        </p:nvSpPr>
        <p:spPr>
          <a:xfrm>
            <a:off x="2771800" y="2643758"/>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b="1" dirty="0">
                <a:solidFill>
                  <a:schemeClr val="bg1">
                    <a:lumMod val="50000"/>
                  </a:schemeClr>
                </a:solidFill>
                <a:latin typeface="Akrobat" panose="00000600000000000000" charset="0"/>
              </a:rPr>
              <a:t>Поняли</a:t>
            </a:r>
            <a:r>
              <a:rPr lang="ru-RU" altLang="en-US" sz="900" dirty="0">
                <a:solidFill>
                  <a:schemeClr val="bg1">
                    <a:lumMod val="50000"/>
                  </a:schemeClr>
                </a:solidFill>
                <a:latin typeface="Akrobat" panose="00000600000000000000" charset="0"/>
              </a:rPr>
              <a:t>, что фото мест</a:t>
            </a:r>
          </a:p>
          <a:p>
            <a:pPr algn="ctr">
              <a:lnSpc>
                <a:spcPct val="80000"/>
              </a:lnSpc>
            </a:pPr>
            <a:r>
              <a:rPr lang="ru-RU" altLang="en-US" sz="900" dirty="0">
                <a:solidFill>
                  <a:schemeClr val="bg1">
                    <a:lumMod val="50000"/>
                  </a:schemeClr>
                </a:solidFill>
                <a:latin typeface="Akrobat" panose="00000600000000000000" charset="0"/>
              </a:rPr>
              <a:t>Были плохими</a:t>
            </a:r>
          </a:p>
        </p:txBody>
      </p:sp>
      <p:sp>
        <p:nvSpPr>
          <p:cNvPr id="35" name="Прямоугольник 34"/>
          <p:cNvSpPr/>
          <p:nvPr/>
        </p:nvSpPr>
        <p:spPr>
          <a:xfrm>
            <a:off x="1691680" y="2571752"/>
            <a:ext cx="1080120" cy="784167"/>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b="1" dirty="0">
                <a:solidFill>
                  <a:schemeClr val="bg1">
                    <a:lumMod val="50000"/>
                  </a:schemeClr>
                </a:solidFill>
                <a:latin typeface="Akrobat" panose="00000600000000000000" charset="0"/>
              </a:rPr>
              <a:t>Ходили</a:t>
            </a:r>
            <a:r>
              <a:rPr lang="ru-RU" altLang="en-US" sz="900" dirty="0">
                <a:solidFill>
                  <a:schemeClr val="bg1">
                    <a:lumMod val="50000"/>
                  </a:schemeClr>
                </a:solidFill>
                <a:latin typeface="Akrobat" panose="00000600000000000000" charset="0"/>
              </a:rPr>
              <a:t> из квартиры в квартиру в </a:t>
            </a:r>
            <a:r>
              <a:rPr lang="en-US" altLang="en-US" sz="900" dirty="0">
                <a:solidFill>
                  <a:schemeClr val="bg1">
                    <a:lumMod val="50000"/>
                  </a:schemeClr>
                </a:solidFill>
                <a:latin typeface="Akrobat" panose="00000600000000000000" charset="0"/>
              </a:rPr>
              <a:t>NY</a:t>
            </a:r>
            <a:r>
              <a:rPr lang="ru-RU" altLang="en-US" sz="900" dirty="0">
                <a:solidFill>
                  <a:schemeClr val="bg1">
                    <a:lumMod val="50000"/>
                  </a:schemeClr>
                </a:solidFill>
                <a:latin typeface="Akrobat" panose="00000600000000000000" charset="0"/>
              </a:rPr>
              <a:t> и снимали их сами</a:t>
            </a:r>
          </a:p>
        </p:txBody>
      </p:sp>
      <p:sp>
        <p:nvSpPr>
          <p:cNvPr id="36" name="Прямоугольник 35"/>
          <p:cNvSpPr/>
          <p:nvPr/>
        </p:nvSpPr>
        <p:spPr>
          <a:xfrm>
            <a:off x="1608504" y="3939902"/>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Заработали </a:t>
            </a:r>
            <a:r>
              <a:rPr lang="en-US" altLang="en-US" sz="900" dirty="0">
                <a:solidFill>
                  <a:schemeClr val="bg1">
                    <a:lumMod val="50000"/>
                  </a:schemeClr>
                </a:solidFill>
                <a:latin typeface="Akrobat" panose="00000600000000000000" charset="0"/>
              </a:rPr>
              <a:t>$400</a:t>
            </a:r>
          </a:p>
          <a:p>
            <a:pPr algn="ctr">
              <a:lnSpc>
                <a:spcPct val="80000"/>
              </a:lnSpc>
            </a:pPr>
            <a:r>
              <a:rPr lang="ru-RU" altLang="en-US" sz="900" dirty="0">
                <a:solidFill>
                  <a:schemeClr val="bg1">
                    <a:lumMod val="50000"/>
                  </a:schemeClr>
                </a:solidFill>
                <a:latin typeface="Akrobat" panose="00000600000000000000" charset="0"/>
              </a:rPr>
              <a:t>За неделю, стали</a:t>
            </a:r>
          </a:p>
          <a:p>
            <a:pPr algn="ctr">
              <a:lnSpc>
                <a:spcPct val="80000"/>
              </a:lnSpc>
            </a:pPr>
            <a:r>
              <a:rPr lang="ru-RU" altLang="en-US" sz="900" b="1" dirty="0">
                <a:solidFill>
                  <a:schemeClr val="bg1">
                    <a:lumMod val="50000"/>
                  </a:schemeClr>
                </a:solidFill>
                <a:latin typeface="Akrobat" panose="00000600000000000000" charset="0"/>
              </a:rPr>
              <a:t>расти</a:t>
            </a:r>
          </a:p>
        </p:txBody>
      </p:sp>
      <p:sp>
        <p:nvSpPr>
          <p:cNvPr id="37" name="Прямоугольник 36"/>
          <p:cNvSpPr/>
          <p:nvPr/>
        </p:nvSpPr>
        <p:spPr>
          <a:xfrm>
            <a:off x="2699792" y="3939902"/>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Получили </a:t>
            </a:r>
            <a:r>
              <a:rPr lang="ru-RU" altLang="en-US" sz="900" b="1" dirty="0">
                <a:solidFill>
                  <a:schemeClr val="bg1">
                    <a:lumMod val="50000"/>
                  </a:schemeClr>
                </a:solidFill>
                <a:latin typeface="Akrobat" panose="00000600000000000000" charset="0"/>
              </a:rPr>
              <a:t>отказ</a:t>
            </a:r>
          </a:p>
          <a:p>
            <a:pPr algn="ctr">
              <a:lnSpc>
                <a:spcPct val="80000"/>
              </a:lnSpc>
            </a:pPr>
            <a:r>
              <a:rPr lang="ru-RU" altLang="en-US" sz="900" dirty="0">
                <a:solidFill>
                  <a:schemeClr val="bg1">
                    <a:lumMod val="50000"/>
                  </a:schemeClr>
                </a:solidFill>
                <a:latin typeface="Akrobat" panose="00000600000000000000" charset="0"/>
              </a:rPr>
              <a:t>От известного </a:t>
            </a:r>
            <a:r>
              <a:rPr lang="en-US" altLang="en-US" sz="900" dirty="0">
                <a:solidFill>
                  <a:schemeClr val="bg1">
                    <a:lumMod val="50000"/>
                  </a:schemeClr>
                </a:solidFill>
                <a:latin typeface="Akrobat" panose="00000600000000000000" charset="0"/>
              </a:rPr>
              <a:t>VC </a:t>
            </a:r>
            <a:r>
              <a:rPr lang="ru-RU" altLang="en-US" sz="900" dirty="0">
                <a:solidFill>
                  <a:schemeClr val="bg1">
                    <a:lumMod val="50000"/>
                  </a:schemeClr>
                </a:solidFill>
                <a:latin typeface="Akrobat" panose="00000600000000000000" charset="0"/>
              </a:rPr>
              <a:t>в</a:t>
            </a:r>
            <a:r>
              <a:rPr lang="en-US" altLang="en-US" sz="900" dirty="0">
                <a:solidFill>
                  <a:schemeClr val="bg1">
                    <a:lumMod val="50000"/>
                  </a:schemeClr>
                </a:solidFill>
                <a:latin typeface="Akrobat" panose="00000600000000000000" charset="0"/>
              </a:rPr>
              <a:t> NY (</a:t>
            </a:r>
            <a:r>
              <a:rPr lang="ru-RU" altLang="en-US" sz="900" dirty="0">
                <a:solidFill>
                  <a:schemeClr val="bg1">
                    <a:lumMod val="50000"/>
                  </a:schemeClr>
                </a:solidFill>
                <a:latin typeface="Akrobat" panose="00000600000000000000" charset="0"/>
              </a:rPr>
              <a:t>Фред Уилсон</a:t>
            </a:r>
            <a:r>
              <a:rPr lang="en-US" altLang="en-US" sz="900" dirty="0">
                <a:solidFill>
                  <a:schemeClr val="bg1">
                    <a:lumMod val="50000"/>
                  </a:schemeClr>
                </a:solidFill>
                <a:latin typeface="Akrobat" panose="00000600000000000000" charset="0"/>
              </a:rPr>
              <a:t>)</a:t>
            </a:r>
            <a:endParaRPr lang="ru-RU" altLang="en-US" sz="900" dirty="0">
              <a:solidFill>
                <a:schemeClr val="bg1">
                  <a:lumMod val="50000"/>
                </a:schemeClr>
              </a:solidFill>
              <a:latin typeface="Akrobat" panose="00000600000000000000" charset="0"/>
            </a:endParaRPr>
          </a:p>
        </p:txBody>
      </p:sp>
      <p:sp>
        <p:nvSpPr>
          <p:cNvPr id="38" name="Прямоугольник 37"/>
          <p:cNvSpPr/>
          <p:nvPr/>
        </p:nvSpPr>
        <p:spPr>
          <a:xfrm>
            <a:off x="3851920" y="4011910"/>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Барабанщик Барри Манилоу (известного певца) </a:t>
            </a:r>
            <a:r>
              <a:rPr lang="ru-RU" altLang="en-US" sz="900" b="1" dirty="0">
                <a:solidFill>
                  <a:schemeClr val="bg1">
                    <a:lumMod val="50000"/>
                  </a:schemeClr>
                </a:solidFill>
                <a:latin typeface="Akrobat" panose="00000600000000000000" charset="0"/>
              </a:rPr>
              <a:t>снимает весь дом</a:t>
            </a:r>
          </a:p>
        </p:txBody>
      </p:sp>
      <p:sp>
        <p:nvSpPr>
          <p:cNvPr id="39" name="Прямоугольник 38"/>
          <p:cNvSpPr/>
          <p:nvPr/>
        </p:nvSpPr>
        <p:spPr>
          <a:xfrm>
            <a:off x="4788024" y="3939902"/>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Получили</a:t>
            </a:r>
            <a:r>
              <a:rPr lang="en-US" altLang="en-US" sz="900" dirty="0">
                <a:solidFill>
                  <a:schemeClr val="bg1">
                    <a:lumMod val="50000"/>
                  </a:schemeClr>
                </a:solidFill>
                <a:latin typeface="Akrobat" panose="00000600000000000000" charset="0"/>
              </a:rPr>
              <a:t> $600 000</a:t>
            </a:r>
          </a:p>
          <a:p>
            <a:pPr algn="ctr">
              <a:lnSpc>
                <a:spcPct val="80000"/>
              </a:lnSpc>
            </a:pPr>
            <a:r>
              <a:rPr lang="ru-RU" altLang="en-US" sz="900" dirty="0">
                <a:solidFill>
                  <a:schemeClr val="bg1">
                    <a:lumMod val="50000"/>
                  </a:schemeClr>
                </a:solidFill>
                <a:latin typeface="Akrobat" panose="00000600000000000000" charset="0"/>
              </a:rPr>
              <a:t>в </a:t>
            </a:r>
            <a:r>
              <a:rPr lang="en-US" altLang="en-US" sz="900" b="1" dirty="0">
                <a:solidFill>
                  <a:schemeClr val="bg1">
                    <a:lumMod val="50000"/>
                  </a:schemeClr>
                </a:solidFill>
                <a:latin typeface="Akrobat" panose="00000600000000000000" charset="0"/>
              </a:rPr>
              <a:t>SEED ROUND</a:t>
            </a:r>
            <a:endParaRPr lang="ru-RU" altLang="en-US" sz="900" b="1" dirty="0">
              <a:solidFill>
                <a:schemeClr val="bg1">
                  <a:lumMod val="50000"/>
                </a:schemeClr>
              </a:solidFill>
              <a:latin typeface="Akrobat" panose="00000600000000000000" charset="0"/>
            </a:endParaRPr>
          </a:p>
          <a:p>
            <a:pPr algn="ctr">
              <a:lnSpc>
                <a:spcPct val="80000"/>
              </a:lnSpc>
            </a:pPr>
            <a:r>
              <a:rPr lang="ru-RU" altLang="en-US" sz="900" dirty="0">
                <a:solidFill>
                  <a:schemeClr val="bg1">
                    <a:lumMod val="50000"/>
                  </a:schemeClr>
                </a:solidFill>
                <a:latin typeface="Akrobat" panose="00000600000000000000" charset="0"/>
              </a:rPr>
              <a:t>От </a:t>
            </a:r>
            <a:r>
              <a:rPr lang="en-US" altLang="en-US" sz="900" dirty="0">
                <a:solidFill>
                  <a:schemeClr val="bg1">
                    <a:lumMod val="50000"/>
                  </a:schemeClr>
                </a:solidFill>
                <a:latin typeface="Akrobat" panose="00000600000000000000" charset="0"/>
              </a:rPr>
              <a:t>Sequoia</a:t>
            </a:r>
            <a:endParaRPr lang="ru-RU" altLang="en-US" sz="900" dirty="0">
              <a:solidFill>
                <a:schemeClr val="bg1">
                  <a:lumMod val="50000"/>
                </a:schemeClr>
              </a:solidFill>
              <a:latin typeface="Akrobat" panose="00000600000000000000" charset="0"/>
            </a:endParaRPr>
          </a:p>
        </p:txBody>
      </p:sp>
      <p:sp>
        <p:nvSpPr>
          <p:cNvPr id="40" name="Прямоугольник 39"/>
          <p:cNvSpPr/>
          <p:nvPr/>
        </p:nvSpPr>
        <p:spPr>
          <a:xfrm>
            <a:off x="5796136" y="4011910"/>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Получили</a:t>
            </a:r>
            <a:r>
              <a:rPr lang="en-US" altLang="en-US" sz="900" dirty="0">
                <a:solidFill>
                  <a:schemeClr val="bg1">
                    <a:lumMod val="50000"/>
                  </a:schemeClr>
                </a:solidFill>
                <a:latin typeface="Akrobat" panose="00000600000000000000" charset="0"/>
              </a:rPr>
              <a:t> $7.2 </a:t>
            </a:r>
            <a:r>
              <a:rPr lang="ru-RU" altLang="en-US" sz="900" dirty="0">
                <a:solidFill>
                  <a:schemeClr val="bg1">
                    <a:lumMod val="50000"/>
                  </a:schemeClr>
                </a:solidFill>
                <a:latin typeface="Akrobat" panose="00000600000000000000" charset="0"/>
              </a:rPr>
              <a:t>млн,</a:t>
            </a:r>
          </a:p>
          <a:p>
            <a:pPr algn="ctr">
              <a:lnSpc>
                <a:spcPct val="80000"/>
              </a:lnSpc>
            </a:pPr>
            <a:r>
              <a:rPr lang="ru-RU" altLang="en-US" sz="900" dirty="0">
                <a:solidFill>
                  <a:schemeClr val="bg1">
                    <a:lumMod val="50000"/>
                  </a:schemeClr>
                </a:solidFill>
                <a:latin typeface="Akrobat" panose="00000600000000000000" charset="0"/>
              </a:rPr>
              <a:t>Потом</a:t>
            </a:r>
            <a:r>
              <a:rPr lang="en-US" altLang="en-US" sz="900" dirty="0">
                <a:solidFill>
                  <a:schemeClr val="bg1">
                    <a:lumMod val="50000"/>
                  </a:schemeClr>
                </a:solidFill>
                <a:latin typeface="Akrobat" panose="00000600000000000000" charset="0"/>
              </a:rPr>
              <a:t> $112 </a:t>
            </a:r>
            <a:r>
              <a:rPr lang="ru-RU" altLang="en-US" sz="900" dirty="0">
                <a:solidFill>
                  <a:schemeClr val="bg1">
                    <a:lumMod val="50000"/>
                  </a:schemeClr>
                </a:solidFill>
                <a:latin typeface="Akrobat" panose="00000600000000000000" charset="0"/>
              </a:rPr>
              <a:t>млн от</a:t>
            </a:r>
          </a:p>
          <a:p>
            <a:pPr algn="ctr">
              <a:lnSpc>
                <a:spcPct val="80000"/>
              </a:lnSpc>
            </a:pPr>
            <a:r>
              <a:rPr lang="ru-RU" altLang="en-US" sz="900" b="1" dirty="0">
                <a:solidFill>
                  <a:schemeClr val="bg1">
                    <a:lumMod val="50000"/>
                  </a:schemeClr>
                </a:solidFill>
                <a:latin typeface="Akrobat" panose="00000600000000000000" charset="0"/>
              </a:rPr>
              <a:t>Многих инвесторов</a:t>
            </a:r>
          </a:p>
          <a:p>
            <a:pPr algn="ctr">
              <a:lnSpc>
                <a:spcPct val="80000"/>
              </a:lnSpc>
            </a:pPr>
            <a:r>
              <a:rPr lang="ru-RU" altLang="en-US" sz="900" dirty="0">
                <a:solidFill>
                  <a:schemeClr val="bg1">
                    <a:lumMod val="50000"/>
                  </a:schemeClr>
                </a:solidFill>
                <a:latin typeface="Akrobat" panose="00000600000000000000" charset="0"/>
              </a:rPr>
              <a:t>И Эштона Катчера</a:t>
            </a:r>
          </a:p>
        </p:txBody>
      </p:sp>
      <p:sp>
        <p:nvSpPr>
          <p:cNvPr id="41" name="Прямоугольник 40"/>
          <p:cNvSpPr/>
          <p:nvPr/>
        </p:nvSpPr>
        <p:spPr>
          <a:xfrm>
            <a:off x="7740352" y="3651870"/>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dirty="0" smtClean="0">
                <a:solidFill>
                  <a:schemeClr val="bg1">
                    <a:lumMod val="50000"/>
                  </a:schemeClr>
                </a:solidFill>
                <a:latin typeface="Akrobat Black" pitchFamily="50" charset="-52"/>
              </a:rPr>
              <a:t>Стоят</a:t>
            </a:r>
          </a:p>
          <a:p>
            <a:pPr algn="ctr">
              <a:lnSpc>
                <a:spcPct val="80000"/>
              </a:lnSpc>
            </a:pPr>
            <a:r>
              <a:rPr lang="en-US" altLang="en-US" dirty="0" smtClean="0">
                <a:solidFill>
                  <a:srgbClr val="FF0000"/>
                </a:solidFill>
                <a:latin typeface="Akrobat Black" pitchFamily="50" charset="-52"/>
              </a:rPr>
              <a:t>$10 </a:t>
            </a:r>
            <a:r>
              <a:rPr lang="ru-RU" altLang="en-US" dirty="0" smtClean="0">
                <a:solidFill>
                  <a:schemeClr val="bg1">
                    <a:lumMod val="50000"/>
                  </a:schemeClr>
                </a:solidFill>
                <a:latin typeface="Akrobat Black" pitchFamily="50" charset="-52"/>
              </a:rPr>
              <a:t>млрд</a:t>
            </a:r>
            <a:r>
              <a:rPr lang="ru-RU" altLang="en-US" dirty="0" smtClean="0">
                <a:solidFill>
                  <a:schemeClr val="bg1">
                    <a:lumMod val="50000"/>
                  </a:schemeClr>
                </a:solidFill>
                <a:latin typeface="Akrobat" panose="00000600000000000000" charset="0"/>
              </a:rPr>
              <a:t>.</a:t>
            </a:r>
            <a:endParaRPr lang="ru-RU" altLang="en-US" dirty="0">
              <a:solidFill>
                <a:schemeClr val="bg1">
                  <a:lumMod val="50000"/>
                </a:schemeClr>
              </a:solidFill>
              <a:latin typeface="Akrobat" panose="00000600000000000000" charset="0"/>
            </a:endParaRPr>
          </a:p>
        </p:txBody>
      </p:sp>
      <p:sp>
        <p:nvSpPr>
          <p:cNvPr id="42" name="Прямоугольник 41"/>
          <p:cNvSpPr/>
          <p:nvPr/>
        </p:nvSpPr>
        <p:spPr>
          <a:xfrm>
            <a:off x="539552" y="3031881"/>
            <a:ext cx="1080120" cy="648072"/>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900" dirty="0">
                <a:solidFill>
                  <a:schemeClr val="bg1">
                    <a:lumMod val="50000"/>
                  </a:schemeClr>
                </a:solidFill>
                <a:latin typeface="Akrobat" panose="00000600000000000000" charset="0"/>
              </a:rPr>
              <a:t>Неделю</a:t>
            </a:r>
          </a:p>
          <a:p>
            <a:pPr algn="ctr">
              <a:lnSpc>
                <a:spcPct val="80000"/>
              </a:lnSpc>
            </a:pPr>
            <a:r>
              <a:rPr lang="ru-RU" altLang="en-US" sz="900" dirty="0">
                <a:solidFill>
                  <a:schemeClr val="bg1">
                    <a:lumMod val="50000"/>
                  </a:schemeClr>
                </a:solidFill>
                <a:latin typeface="Akrobat" panose="00000600000000000000" charset="0"/>
              </a:rPr>
              <a:t>спустя</a:t>
            </a:r>
          </a:p>
        </p:txBody>
      </p:sp>
      <p:sp>
        <p:nvSpPr>
          <p:cNvPr id="43" name="TextBox 42"/>
          <p:cNvSpPr txBox="1"/>
          <p:nvPr/>
        </p:nvSpPr>
        <p:spPr>
          <a:xfrm>
            <a:off x="7236296" y="4444538"/>
            <a:ext cx="1085509" cy="215421"/>
          </a:xfrm>
          <a:prstGeom prst="rect">
            <a:avLst/>
          </a:prstGeom>
          <a:noFill/>
        </p:spPr>
        <p:txBody>
          <a:bodyPr wrap="none" lIns="91418" tIns="45709" rIns="91418" bIns="45709" rtlCol="0">
            <a:spAutoFit/>
          </a:body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a:t>
            </a:r>
            <a:r>
              <a:rPr lang="en-US"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TOP.thePO.ST</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
        <p:nvSpPr>
          <p:cNvPr id="44"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16</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110070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aphicFrame>
        <p:nvGraphicFramePr>
          <p:cNvPr id="13" name="Диаграмма 12"/>
          <p:cNvGraphicFramePr/>
          <p:nvPr>
            <p:extLst>
              <p:ext uri="{D42A27DB-BD31-4B8C-83A1-F6EECF244321}">
                <p14:modId xmlns:p14="http://schemas.microsoft.com/office/powerpoint/2010/main" val="2716117425"/>
              </p:ext>
            </p:extLst>
          </p:nvPr>
        </p:nvGraphicFramePr>
        <p:xfrm>
          <a:off x="1259632" y="915566"/>
          <a:ext cx="6768752" cy="4407409"/>
        </p:xfrm>
        <a:graphic>
          <a:graphicData uri="http://schemas.openxmlformats.org/drawingml/2006/chart">
            <c:chart xmlns:c="http://schemas.openxmlformats.org/drawingml/2006/chart" xmlns:r="http://schemas.openxmlformats.org/officeDocument/2006/relationships" r:id="rId3"/>
          </a:graphicData>
        </a:graphic>
      </p:graphicFrame>
      <p:sp>
        <p:nvSpPr>
          <p:cNvPr id="4" name="Прямоугольник 3"/>
          <p:cNvSpPr/>
          <p:nvPr/>
        </p:nvSpPr>
        <p:spPr>
          <a:xfrm>
            <a:off x="0"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7. Где найти ресурсы?</a:t>
            </a:r>
            <a:endParaRPr lang="ru-RU" altLang="ru-RU" dirty="0">
              <a:latin typeface="Akrobat Black" panose="00000A00000000000000" charset="0"/>
            </a:endParaRPr>
          </a:p>
        </p:txBody>
      </p:sp>
      <p:sp>
        <p:nvSpPr>
          <p:cNvPr id="9"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z="2400" smtClean="0">
                <a:solidFill>
                  <a:schemeClr val="bg1"/>
                </a:solidFill>
                <a:latin typeface="Akrobat" pitchFamily="50" charset="-52"/>
              </a:rPr>
              <a:pPr algn="ctr"/>
              <a:t>17</a:t>
            </a:fld>
            <a:endParaRPr lang="ru-RU" sz="2400" dirty="0">
              <a:solidFill>
                <a:schemeClr val="bg1"/>
              </a:solidFill>
              <a:latin typeface="Akrobat" pitchFamily="50" charset="-52"/>
            </a:endParaRPr>
          </a:p>
        </p:txBody>
      </p:sp>
      <p:sp>
        <p:nvSpPr>
          <p:cNvPr id="10" name="TextBox 42"/>
          <p:cNvSpPr txBox="1"/>
          <p:nvPr/>
        </p:nvSpPr>
        <p:spPr>
          <a:xfrm>
            <a:off x="7092280" y="4336236"/>
            <a:ext cx="1872208" cy="338554"/>
          </a:xfrm>
          <a:prstGeom prst="rect">
            <a:avLst/>
          </a:prstGeom>
          <a:noFill/>
        </p:spPr>
        <p:txBody>
          <a:bodyPr wrap="square"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Анкета по предпринимательству</a:t>
            </a:r>
          </a:p>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СПП ТПП Калининградской обл.</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296836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7. Виды ресурсов</a:t>
            </a:r>
            <a:endParaRPr lang="ru-RU" altLang="ru-RU" dirty="0">
              <a:latin typeface="Akrobat Black" panose="00000A00000000000000" charset="0"/>
            </a:endParaRPr>
          </a:p>
        </p:txBody>
      </p:sp>
      <p:sp>
        <p:nvSpPr>
          <p:cNvPr id="2" name="TextBox 1"/>
          <p:cNvSpPr txBox="1"/>
          <p:nvPr/>
        </p:nvSpPr>
        <p:spPr>
          <a:xfrm>
            <a:off x="1475656" y="980990"/>
            <a:ext cx="6056466" cy="276999"/>
          </a:xfrm>
          <a:prstGeom prst="rect">
            <a:avLst/>
          </a:prstGeom>
          <a:noFill/>
        </p:spPr>
        <p:txBody>
          <a:bodyPr wrap="none" lIns="91418" tIns="45709" rIns="91418" bIns="45709" rtlCol="0">
            <a:spAutoFit/>
          </a:bodyPr>
          <a:lstStyle/>
          <a:p>
            <a:r>
              <a:rPr lang="en-US" sz="1200" dirty="0">
                <a:latin typeface="Akrobat" pitchFamily="50" charset="-52"/>
              </a:rPr>
              <a:t>Resource Classification for a Company Highlighting Human Capital Resources at a Higher Level of Detail</a:t>
            </a:r>
            <a:endParaRPr lang="ru-RU" sz="1200" dirty="0">
              <a:latin typeface="Akrobat" pitchFamily="50" charset="-52"/>
            </a:endParaRPr>
          </a:p>
        </p:txBody>
      </p:sp>
      <p:cxnSp>
        <p:nvCxnSpPr>
          <p:cNvPr id="8" name="Прямая соединительная линия 7"/>
          <p:cNvCxnSpPr/>
          <p:nvPr/>
        </p:nvCxnSpPr>
        <p:spPr>
          <a:xfrm>
            <a:off x="539553" y="1257988"/>
            <a:ext cx="792088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Прямоугольник 9"/>
          <p:cNvSpPr/>
          <p:nvPr/>
        </p:nvSpPr>
        <p:spPr>
          <a:xfrm>
            <a:off x="1691682" y="1275616"/>
            <a:ext cx="687198" cy="265453"/>
          </a:xfrm>
          <a:prstGeom prst="rect">
            <a:avLst/>
          </a:prstGeom>
        </p:spPr>
        <p:txBody>
          <a:bodyPr wrap="none" lIns="91418" tIns="45709" rIns="91418" bIns="45709">
            <a:spAutoFit/>
          </a:bodyPr>
          <a:lstStyle/>
          <a:p>
            <a:r>
              <a:rPr lang="en-US" sz="1100" dirty="0">
                <a:latin typeface="Akrobat" pitchFamily="50" charset="-52"/>
              </a:rPr>
              <a:t>Monetary</a:t>
            </a:r>
            <a:endParaRPr lang="ru-RU" sz="1100" dirty="0"/>
          </a:p>
        </p:txBody>
      </p:sp>
      <p:sp>
        <p:nvSpPr>
          <p:cNvPr id="11" name="Прямоугольник 10"/>
          <p:cNvSpPr/>
          <p:nvPr/>
        </p:nvSpPr>
        <p:spPr>
          <a:xfrm>
            <a:off x="2699794" y="1275616"/>
            <a:ext cx="617468" cy="265453"/>
          </a:xfrm>
          <a:prstGeom prst="rect">
            <a:avLst/>
          </a:prstGeom>
        </p:spPr>
        <p:txBody>
          <a:bodyPr wrap="none" lIns="91418" tIns="45709" rIns="91418" bIns="45709">
            <a:spAutoFit/>
          </a:bodyPr>
          <a:lstStyle/>
          <a:p>
            <a:r>
              <a:rPr lang="en-US" sz="1100" dirty="0">
                <a:latin typeface="Akrobat" pitchFamily="50" charset="-52"/>
              </a:rPr>
              <a:t>Physical</a:t>
            </a:r>
            <a:endParaRPr lang="ru-RU" sz="1100" dirty="0"/>
          </a:p>
        </p:txBody>
      </p:sp>
      <p:sp>
        <p:nvSpPr>
          <p:cNvPr id="12" name="Прямоугольник 11"/>
          <p:cNvSpPr/>
          <p:nvPr/>
        </p:nvSpPr>
        <p:spPr>
          <a:xfrm>
            <a:off x="3755023" y="1275616"/>
            <a:ext cx="710042" cy="265453"/>
          </a:xfrm>
          <a:prstGeom prst="rect">
            <a:avLst/>
          </a:prstGeom>
        </p:spPr>
        <p:txBody>
          <a:bodyPr wrap="none" lIns="91418" tIns="45709" rIns="91418" bIns="45709">
            <a:spAutoFit/>
          </a:bodyPr>
          <a:lstStyle/>
          <a:p>
            <a:r>
              <a:rPr lang="en-US" sz="1100" dirty="0">
                <a:latin typeface="Akrobat" pitchFamily="50" charset="-52"/>
              </a:rPr>
              <a:t>Relational</a:t>
            </a:r>
            <a:endParaRPr lang="ru-RU" sz="1100" dirty="0"/>
          </a:p>
        </p:txBody>
      </p:sp>
      <p:sp>
        <p:nvSpPr>
          <p:cNvPr id="13" name="Прямоугольник 12"/>
          <p:cNvSpPr/>
          <p:nvPr/>
        </p:nvSpPr>
        <p:spPr>
          <a:xfrm>
            <a:off x="4860043" y="1275616"/>
            <a:ext cx="946885" cy="265453"/>
          </a:xfrm>
          <a:prstGeom prst="rect">
            <a:avLst/>
          </a:prstGeom>
        </p:spPr>
        <p:txBody>
          <a:bodyPr wrap="none" lIns="91418" tIns="45709" rIns="91418" bIns="45709">
            <a:spAutoFit/>
          </a:bodyPr>
          <a:lstStyle/>
          <a:p>
            <a:r>
              <a:rPr lang="en-US" sz="1100" dirty="0">
                <a:latin typeface="Akrobat" pitchFamily="50" charset="-52"/>
              </a:rPr>
              <a:t>Organizational</a:t>
            </a:r>
            <a:endParaRPr lang="ru-RU" sz="1100" dirty="0"/>
          </a:p>
        </p:txBody>
      </p:sp>
      <p:sp>
        <p:nvSpPr>
          <p:cNvPr id="14" name="Прямоугольник 13"/>
          <p:cNvSpPr/>
          <p:nvPr/>
        </p:nvSpPr>
        <p:spPr>
          <a:xfrm>
            <a:off x="6665013" y="1275616"/>
            <a:ext cx="562164" cy="265453"/>
          </a:xfrm>
          <a:prstGeom prst="rect">
            <a:avLst/>
          </a:prstGeom>
        </p:spPr>
        <p:txBody>
          <a:bodyPr wrap="none" lIns="91418" tIns="45709" rIns="91418" bIns="45709">
            <a:spAutoFit/>
          </a:bodyPr>
          <a:lstStyle/>
          <a:p>
            <a:r>
              <a:rPr lang="en-US" sz="1100" dirty="0">
                <a:latin typeface="Akrobat" pitchFamily="50" charset="-52"/>
              </a:rPr>
              <a:t>Human</a:t>
            </a:r>
            <a:endParaRPr lang="ru-RU" sz="1100" dirty="0"/>
          </a:p>
        </p:txBody>
      </p:sp>
      <p:cxnSp>
        <p:nvCxnSpPr>
          <p:cNvPr id="17" name="Прямая соединительная линия 16"/>
          <p:cNvCxnSpPr/>
          <p:nvPr/>
        </p:nvCxnSpPr>
        <p:spPr>
          <a:xfrm>
            <a:off x="544782" y="1582405"/>
            <a:ext cx="79208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34485" y="1681104"/>
            <a:ext cx="660749" cy="265453"/>
          </a:xfrm>
          <a:prstGeom prst="rect">
            <a:avLst/>
          </a:prstGeom>
        </p:spPr>
        <p:txBody>
          <a:bodyPr wrap="none" lIns="91418" tIns="45709" rIns="91418" bIns="45709">
            <a:spAutoFit/>
          </a:bodyPr>
          <a:lstStyle/>
          <a:p>
            <a:r>
              <a:rPr lang="en-US" sz="1100" b="1" dirty="0">
                <a:latin typeface="Akrobat" pitchFamily="50" charset="-52"/>
              </a:rPr>
              <a:t>Tangible</a:t>
            </a:r>
            <a:endParaRPr lang="ru-RU" sz="1100" b="1" dirty="0"/>
          </a:p>
        </p:txBody>
      </p:sp>
      <p:sp>
        <p:nvSpPr>
          <p:cNvPr id="19" name="Прямоугольник 18"/>
          <p:cNvSpPr/>
          <p:nvPr/>
        </p:nvSpPr>
        <p:spPr>
          <a:xfrm>
            <a:off x="1601487" y="1582406"/>
            <a:ext cx="1135639" cy="1823572"/>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Cash</a:t>
            </a:r>
          </a:p>
          <a:p>
            <a:r>
              <a:rPr lang="en-US" sz="1100" b="1" dirty="0">
                <a:latin typeface="Akrobat" pitchFamily="50" charset="-52"/>
              </a:rPr>
              <a:t>√ </a:t>
            </a:r>
            <a:r>
              <a:rPr lang="en-US" sz="1100" dirty="0">
                <a:latin typeface="Akrobat" pitchFamily="50" charset="-52"/>
              </a:rPr>
              <a:t>Investments</a:t>
            </a:r>
          </a:p>
          <a:p>
            <a:r>
              <a:rPr lang="en-US" sz="1100" b="1" dirty="0">
                <a:latin typeface="Akrobat" pitchFamily="50" charset="-52"/>
              </a:rPr>
              <a:t>√ </a:t>
            </a:r>
            <a:r>
              <a:rPr lang="en-US" sz="1100" dirty="0">
                <a:latin typeface="Akrobat" pitchFamily="50" charset="-52"/>
              </a:rPr>
              <a:t>Receivables</a:t>
            </a:r>
          </a:p>
          <a:p>
            <a:r>
              <a:rPr lang="en-US" sz="1100" b="1" dirty="0">
                <a:latin typeface="Akrobat" pitchFamily="50" charset="-52"/>
              </a:rPr>
              <a:t>√ </a:t>
            </a:r>
            <a:r>
              <a:rPr lang="en-US" sz="1100" dirty="0">
                <a:latin typeface="Akrobat" pitchFamily="50" charset="-52"/>
              </a:rPr>
              <a:t>Payables</a:t>
            </a:r>
          </a:p>
          <a:p>
            <a:r>
              <a:rPr lang="en-US" sz="1100" b="1" dirty="0">
                <a:latin typeface="Akrobat" pitchFamily="50" charset="-52"/>
              </a:rPr>
              <a:t>√ </a:t>
            </a:r>
            <a:r>
              <a:rPr lang="en-US" sz="1100" dirty="0">
                <a:latin typeface="Akrobat" pitchFamily="50" charset="-52"/>
              </a:rPr>
              <a:t>Compensation</a:t>
            </a:r>
          </a:p>
          <a:p>
            <a:r>
              <a:rPr lang="en-US" sz="1100" dirty="0">
                <a:latin typeface="Akrobat" pitchFamily="50" charset="-52"/>
              </a:rPr>
              <a:t>and benefits</a:t>
            </a:r>
          </a:p>
          <a:p>
            <a:r>
              <a:rPr lang="en-US" sz="1100" dirty="0">
                <a:latin typeface="Akrobat" pitchFamily="50" charset="-52"/>
              </a:rPr>
              <a:t>incl. long term</a:t>
            </a:r>
          </a:p>
          <a:p>
            <a:r>
              <a:rPr lang="en-US" sz="1100" dirty="0">
                <a:latin typeface="Akrobat" pitchFamily="50" charset="-52"/>
              </a:rPr>
              <a:t>incentive</a:t>
            </a:r>
          </a:p>
          <a:p>
            <a:r>
              <a:rPr lang="en-US" sz="1100" dirty="0">
                <a:latin typeface="Akrobat" pitchFamily="50" charset="-52"/>
              </a:rPr>
              <a:t>schemes (incl.</a:t>
            </a:r>
          </a:p>
          <a:p>
            <a:r>
              <a:rPr lang="en-US" sz="1100" dirty="0">
                <a:latin typeface="Akrobat" pitchFamily="50" charset="-52"/>
              </a:rPr>
              <a:t>option schemes)  </a:t>
            </a:r>
            <a:endParaRPr lang="ru-RU" sz="1100" dirty="0"/>
          </a:p>
        </p:txBody>
      </p:sp>
      <p:sp>
        <p:nvSpPr>
          <p:cNvPr id="20" name="Прямоугольник 19"/>
          <p:cNvSpPr/>
          <p:nvPr/>
        </p:nvSpPr>
        <p:spPr>
          <a:xfrm>
            <a:off x="2555777" y="1587602"/>
            <a:ext cx="1187336" cy="1477323"/>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Property, plant</a:t>
            </a:r>
          </a:p>
          <a:p>
            <a:r>
              <a:rPr lang="en-US" sz="1100" dirty="0">
                <a:latin typeface="Akrobat" pitchFamily="50" charset="-52"/>
              </a:rPr>
              <a:t>&amp; equipment </a:t>
            </a:r>
          </a:p>
          <a:p>
            <a:r>
              <a:rPr lang="en-US" sz="1100" b="1" dirty="0">
                <a:latin typeface="Akrobat" pitchFamily="50" charset="-52"/>
              </a:rPr>
              <a:t>√ </a:t>
            </a:r>
            <a:r>
              <a:rPr lang="en-US" sz="1100" dirty="0">
                <a:latin typeface="Akrobat" pitchFamily="50" charset="-52"/>
              </a:rPr>
              <a:t>Inventories (raw </a:t>
            </a:r>
          </a:p>
          <a:p>
            <a:r>
              <a:rPr lang="en-US" sz="1100" dirty="0">
                <a:latin typeface="Akrobat" pitchFamily="50" charset="-52"/>
              </a:rPr>
              <a:t>materials, </a:t>
            </a:r>
            <a:r>
              <a:rPr lang="en-US" sz="1100" b="1" dirty="0">
                <a:latin typeface="Akrobat" pitchFamily="50" charset="-52"/>
              </a:rPr>
              <a:t>WIP</a:t>
            </a:r>
            <a:r>
              <a:rPr lang="en-US" sz="1100" dirty="0">
                <a:latin typeface="Akrobat" pitchFamily="50" charset="-52"/>
              </a:rPr>
              <a:t>, </a:t>
            </a:r>
          </a:p>
          <a:p>
            <a:r>
              <a:rPr lang="en-US" sz="1100" dirty="0">
                <a:latin typeface="Akrobat" pitchFamily="50" charset="-52"/>
              </a:rPr>
              <a:t>finished goods)</a:t>
            </a:r>
          </a:p>
          <a:p>
            <a:r>
              <a:rPr lang="en-US" sz="1100" b="1" dirty="0">
                <a:latin typeface="Akrobat" pitchFamily="50" charset="-52"/>
              </a:rPr>
              <a:t>√ </a:t>
            </a:r>
            <a:r>
              <a:rPr lang="en-US" sz="1100" dirty="0">
                <a:latin typeface="Akrobat" pitchFamily="50" charset="-52"/>
              </a:rPr>
              <a:t>Standard assets</a:t>
            </a:r>
          </a:p>
          <a:p>
            <a:r>
              <a:rPr lang="en-US" sz="1100" b="1" dirty="0">
                <a:latin typeface="Akrobat" pitchFamily="50" charset="-52"/>
              </a:rPr>
              <a:t>√ </a:t>
            </a:r>
            <a:r>
              <a:rPr lang="en-US" sz="1100" dirty="0">
                <a:latin typeface="Akrobat" pitchFamily="50" charset="-52"/>
              </a:rPr>
              <a:t>Physical work</a:t>
            </a:r>
          </a:p>
          <a:p>
            <a:r>
              <a:rPr lang="en-US" sz="1100" dirty="0">
                <a:latin typeface="Akrobat" pitchFamily="50" charset="-52"/>
              </a:rPr>
              <a:t>environment</a:t>
            </a:r>
            <a:endParaRPr lang="ru-RU" sz="1100" dirty="0"/>
          </a:p>
        </p:txBody>
      </p:sp>
      <p:sp>
        <p:nvSpPr>
          <p:cNvPr id="21" name="Прямоугольник 20"/>
          <p:cNvSpPr/>
          <p:nvPr/>
        </p:nvSpPr>
        <p:spPr>
          <a:xfrm>
            <a:off x="4821776" y="1599284"/>
            <a:ext cx="1586483" cy="3208566"/>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Documented systems</a:t>
            </a:r>
          </a:p>
          <a:p>
            <a:r>
              <a:rPr lang="en-US" sz="1100" b="1" dirty="0">
                <a:latin typeface="Akrobat" pitchFamily="50" charset="-52"/>
              </a:rPr>
              <a:t>√ </a:t>
            </a:r>
            <a:r>
              <a:rPr lang="en-US" sz="1100" dirty="0">
                <a:latin typeface="Akrobat" pitchFamily="50" charset="-52"/>
              </a:rPr>
              <a:t>Documented processes</a:t>
            </a:r>
          </a:p>
          <a:p>
            <a:r>
              <a:rPr lang="en-US" sz="1100" b="1" dirty="0">
                <a:latin typeface="Akrobat" pitchFamily="50" charset="-52"/>
              </a:rPr>
              <a:t>√ </a:t>
            </a:r>
            <a:r>
              <a:rPr lang="en-US" sz="1100" dirty="0">
                <a:latin typeface="Akrobat" pitchFamily="50" charset="-52"/>
              </a:rPr>
              <a:t>Patents</a:t>
            </a:r>
          </a:p>
          <a:p>
            <a:r>
              <a:rPr lang="en-US" sz="1100" b="1" dirty="0">
                <a:latin typeface="Akrobat" pitchFamily="50" charset="-52"/>
              </a:rPr>
              <a:t>√ </a:t>
            </a:r>
            <a:r>
              <a:rPr lang="en-US" sz="1100" dirty="0">
                <a:latin typeface="Akrobat" pitchFamily="50" charset="-52"/>
              </a:rPr>
              <a:t>Brands</a:t>
            </a:r>
          </a:p>
          <a:p>
            <a:r>
              <a:rPr lang="en-US" sz="1100" b="1" dirty="0">
                <a:latin typeface="Akrobat" pitchFamily="50" charset="-52"/>
              </a:rPr>
              <a:t>√ </a:t>
            </a:r>
            <a:r>
              <a:rPr lang="en-US" sz="1100" dirty="0">
                <a:latin typeface="Akrobat" pitchFamily="50" charset="-52"/>
              </a:rPr>
              <a:t>Mastheads</a:t>
            </a:r>
          </a:p>
          <a:p>
            <a:r>
              <a:rPr lang="en-US" sz="1100" b="1" dirty="0">
                <a:latin typeface="Akrobat" pitchFamily="50" charset="-52"/>
              </a:rPr>
              <a:t>√ </a:t>
            </a:r>
            <a:r>
              <a:rPr lang="en-US" sz="1100" dirty="0">
                <a:latin typeface="Akrobat" pitchFamily="50" charset="-52"/>
              </a:rPr>
              <a:t>Access rights</a:t>
            </a:r>
          </a:p>
          <a:p>
            <a:r>
              <a:rPr lang="en-US" sz="1100" b="1" dirty="0">
                <a:latin typeface="Akrobat" pitchFamily="50" charset="-52"/>
              </a:rPr>
              <a:t>√</a:t>
            </a:r>
            <a:r>
              <a:rPr lang="en-US" sz="1100" dirty="0">
                <a:latin typeface="Akrobat" pitchFamily="50" charset="-52"/>
              </a:rPr>
              <a:t> Management contacts</a:t>
            </a:r>
          </a:p>
          <a:p>
            <a:r>
              <a:rPr lang="en-US" sz="1100" b="1" dirty="0">
                <a:latin typeface="Akrobat" pitchFamily="50" charset="-52"/>
              </a:rPr>
              <a:t>√</a:t>
            </a:r>
            <a:r>
              <a:rPr lang="en-US" sz="1100" dirty="0">
                <a:latin typeface="Akrobat" pitchFamily="50" charset="-52"/>
              </a:rPr>
              <a:t> Employee contracts</a:t>
            </a:r>
          </a:p>
          <a:p>
            <a:r>
              <a:rPr lang="en-US" sz="1100" b="1" dirty="0">
                <a:latin typeface="Akrobat" pitchFamily="50" charset="-52"/>
              </a:rPr>
              <a:t>√</a:t>
            </a:r>
            <a:r>
              <a:rPr lang="en-US" sz="1100" dirty="0">
                <a:latin typeface="Akrobat" pitchFamily="50" charset="-52"/>
              </a:rPr>
              <a:t> Employee development</a:t>
            </a:r>
          </a:p>
          <a:p>
            <a:r>
              <a:rPr lang="en-US" sz="1100" dirty="0">
                <a:latin typeface="Akrobat" pitchFamily="50" charset="-52"/>
              </a:rPr>
              <a:t>&amp;training programs</a:t>
            </a:r>
          </a:p>
          <a:p>
            <a:r>
              <a:rPr lang="en-US" sz="1100" b="1" dirty="0">
                <a:latin typeface="Akrobat" pitchFamily="50" charset="-52"/>
              </a:rPr>
              <a:t>√</a:t>
            </a:r>
            <a:r>
              <a:rPr lang="en-US" sz="1100" dirty="0">
                <a:latin typeface="Akrobat" pitchFamily="50" charset="-52"/>
              </a:rPr>
              <a:t> Performance</a:t>
            </a:r>
          </a:p>
          <a:p>
            <a:r>
              <a:rPr lang="en-US" sz="1100" dirty="0">
                <a:latin typeface="Akrobat" pitchFamily="50" charset="-52"/>
              </a:rPr>
              <a:t>management systems</a:t>
            </a:r>
          </a:p>
          <a:p>
            <a:r>
              <a:rPr lang="en-US" sz="1100" b="1" dirty="0">
                <a:latin typeface="Akrobat" pitchFamily="50" charset="-52"/>
              </a:rPr>
              <a:t>√</a:t>
            </a:r>
            <a:r>
              <a:rPr lang="en-US" sz="1100" dirty="0">
                <a:latin typeface="Akrobat" pitchFamily="50" charset="-52"/>
              </a:rPr>
              <a:t> Customer lists</a:t>
            </a:r>
          </a:p>
          <a:p>
            <a:r>
              <a:rPr lang="en-US" sz="1100" b="1" dirty="0">
                <a:latin typeface="Akrobat" pitchFamily="50" charset="-52"/>
              </a:rPr>
              <a:t>√ </a:t>
            </a:r>
            <a:r>
              <a:rPr lang="en-US" sz="1100" dirty="0">
                <a:latin typeface="Akrobat" pitchFamily="50" charset="-52"/>
              </a:rPr>
              <a:t>Customer contracts</a:t>
            </a:r>
          </a:p>
          <a:p>
            <a:r>
              <a:rPr lang="en-US" sz="1100" b="1" dirty="0">
                <a:latin typeface="Akrobat" pitchFamily="50" charset="-52"/>
              </a:rPr>
              <a:t>√</a:t>
            </a:r>
            <a:r>
              <a:rPr lang="en-US" sz="1100" dirty="0">
                <a:latin typeface="Akrobat" pitchFamily="50" charset="-52"/>
              </a:rPr>
              <a:t> Supplier contracts</a:t>
            </a:r>
          </a:p>
          <a:p>
            <a:r>
              <a:rPr lang="en-US" sz="1100" b="1" dirty="0">
                <a:latin typeface="Akrobat" pitchFamily="50" charset="-52"/>
              </a:rPr>
              <a:t>√ </a:t>
            </a:r>
            <a:r>
              <a:rPr lang="en-US" sz="1100" dirty="0">
                <a:latin typeface="Akrobat" pitchFamily="50" charset="-52"/>
              </a:rPr>
              <a:t>Formal alliances</a:t>
            </a:r>
          </a:p>
          <a:p>
            <a:r>
              <a:rPr lang="en-US" sz="1100" b="1" dirty="0">
                <a:latin typeface="Akrobat" pitchFamily="50" charset="-52"/>
              </a:rPr>
              <a:t>√ </a:t>
            </a:r>
            <a:r>
              <a:rPr lang="en-US" sz="1100" dirty="0">
                <a:latin typeface="Akrobat" pitchFamily="50" charset="-52"/>
              </a:rPr>
              <a:t>Organizational structure</a:t>
            </a:r>
          </a:p>
          <a:p>
            <a:r>
              <a:rPr lang="en-US" sz="1100" b="1" dirty="0">
                <a:latin typeface="Akrobat" pitchFamily="50" charset="-52"/>
              </a:rPr>
              <a:t>√ </a:t>
            </a:r>
            <a:r>
              <a:rPr lang="en-US" sz="1100" dirty="0">
                <a:latin typeface="Akrobat" pitchFamily="50" charset="-52"/>
              </a:rPr>
              <a:t>Culture </a:t>
            </a:r>
          </a:p>
        </p:txBody>
      </p:sp>
      <p:sp>
        <p:nvSpPr>
          <p:cNvPr id="23"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18</a:t>
            </a:fld>
            <a:endParaRPr lang="ru-RU" sz="2400" b="1" dirty="0">
              <a:solidFill>
                <a:schemeClr val="bg1"/>
              </a:solidFill>
              <a:latin typeface="Akrobat" pitchFamily="50" charset="-52"/>
            </a:endParaRPr>
          </a:p>
        </p:txBody>
      </p:sp>
      <p:sp>
        <p:nvSpPr>
          <p:cNvPr id="24" name="TextBox 23"/>
          <p:cNvSpPr txBox="1"/>
          <p:nvPr/>
        </p:nvSpPr>
        <p:spPr>
          <a:xfrm>
            <a:off x="6660213" y="4371950"/>
            <a:ext cx="2124255"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en-US" sz="800" dirty="0" smtClean="0">
                <a:latin typeface="Akrobat" pitchFamily="50" charset="-52"/>
                <a:ea typeface="Open Sans" panose="020B0606030504020204" pitchFamily="34" charset="0"/>
                <a:cs typeface="Open Sans" panose="020B0606030504020204" pitchFamily="34" charset="0"/>
              </a:rPr>
              <a:t>Managing Intellectual Capital in practice</a:t>
            </a:r>
            <a:endParaRPr lang="ru-RU" sz="800" dirty="0">
              <a:latin typeface="Akrobat"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614833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1475656" y="980990"/>
            <a:ext cx="6056466" cy="276999"/>
          </a:xfrm>
          <a:prstGeom prst="rect">
            <a:avLst/>
          </a:prstGeom>
          <a:noFill/>
        </p:spPr>
        <p:txBody>
          <a:bodyPr wrap="none" lIns="91418" tIns="45709" rIns="91418" bIns="45709" rtlCol="0">
            <a:spAutoFit/>
          </a:bodyPr>
          <a:lstStyle/>
          <a:p>
            <a:r>
              <a:rPr lang="en-US" sz="1200" dirty="0">
                <a:latin typeface="Akrobat" pitchFamily="50" charset="-52"/>
              </a:rPr>
              <a:t>Resource Classification for a Company Highlighting Human Capital Resources at a Higher Level of Detail</a:t>
            </a:r>
            <a:endParaRPr lang="ru-RU" sz="1200" dirty="0">
              <a:latin typeface="Akrobat" pitchFamily="50" charset="-52"/>
            </a:endParaRPr>
          </a:p>
        </p:txBody>
      </p:sp>
      <p:cxnSp>
        <p:nvCxnSpPr>
          <p:cNvPr id="8" name="Прямая соединительная линия 7"/>
          <p:cNvCxnSpPr/>
          <p:nvPr/>
        </p:nvCxnSpPr>
        <p:spPr>
          <a:xfrm>
            <a:off x="539553" y="1257988"/>
            <a:ext cx="792088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Прямоугольник 9"/>
          <p:cNvSpPr/>
          <p:nvPr/>
        </p:nvSpPr>
        <p:spPr>
          <a:xfrm>
            <a:off x="1691682" y="1275616"/>
            <a:ext cx="687198" cy="265453"/>
          </a:xfrm>
          <a:prstGeom prst="rect">
            <a:avLst/>
          </a:prstGeom>
        </p:spPr>
        <p:txBody>
          <a:bodyPr wrap="none" lIns="91418" tIns="45709" rIns="91418" bIns="45709">
            <a:spAutoFit/>
          </a:bodyPr>
          <a:lstStyle/>
          <a:p>
            <a:r>
              <a:rPr lang="en-US" sz="1100" dirty="0">
                <a:latin typeface="Akrobat" pitchFamily="50" charset="-52"/>
              </a:rPr>
              <a:t>Monetary</a:t>
            </a:r>
            <a:endParaRPr lang="ru-RU" sz="1100" dirty="0"/>
          </a:p>
        </p:txBody>
      </p:sp>
      <p:sp>
        <p:nvSpPr>
          <p:cNvPr id="11" name="Прямоугольник 10"/>
          <p:cNvSpPr/>
          <p:nvPr/>
        </p:nvSpPr>
        <p:spPr>
          <a:xfrm>
            <a:off x="2699794" y="1275616"/>
            <a:ext cx="617468" cy="265453"/>
          </a:xfrm>
          <a:prstGeom prst="rect">
            <a:avLst/>
          </a:prstGeom>
        </p:spPr>
        <p:txBody>
          <a:bodyPr wrap="none" lIns="91418" tIns="45709" rIns="91418" bIns="45709">
            <a:spAutoFit/>
          </a:bodyPr>
          <a:lstStyle/>
          <a:p>
            <a:r>
              <a:rPr lang="en-US" sz="1100" dirty="0">
                <a:latin typeface="Akrobat" pitchFamily="50" charset="-52"/>
              </a:rPr>
              <a:t>Physical</a:t>
            </a:r>
            <a:endParaRPr lang="ru-RU" sz="1100" dirty="0"/>
          </a:p>
        </p:txBody>
      </p:sp>
      <p:sp>
        <p:nvSpPr>
          <p:cNvPr id="12" name="Прямоугольник 11"/>
          <p:cNvSpPr/>
          <p:nvPr/>
        </p:nvSpPr>
        <p:spPr>
          <a:xfrm>
            <a:off x="3755023" y="1275616"/>
            <a:ext cx="710042" cy="265453"/>
          </a:xfrm>
          <a:prstGeom prst="rect">
            <a:avLst/>
          </a:prstGeom>
        </p:spPr>
        <p:txBody>
          <a:bodyPr wrap="none" lIns="91418" tIns="45709" rIns="91418" bIns="45709">
            <a:spAutoFit/>
          </a:bodyPr>
          <a:lstStyle/>
          <a:p>
            <a:r>
              <a:rPr lang="en-US" sz="1100" dirty="0">
                <a:latin typeface="Akrobat" pitchFamily="50" charset="-52"/>
              </a:rPr>
              <a:t>Relational</a:t>
            </a:r>
            <a:endParaRPr lang="ru-RU" sz="1100" dirty="0"/>
          </a:p>
        </p:txBody>
      </p:sp>
      <p:sp>
        <p:nvSpPr>
          <p:cNvPr id="13" name="Прямоугольник 12"/>
          <p:cNvSpPr/>
          <p:nvPr/>
        </p:nvSpPr>
        <p:spPr>
          <a:xfrm>
            <a:off x="4860043" y="1275616"/>
            <a:ext cx="946885" cy="265453"/>
          </a:xfrm>
          <a:prstGeom prst="rect">
            <a:avLst/>
          </a:prstGeom>
        </p:spPr>
        <p:txBody>
          <a:bodyPr wrap="none" lIns="91418" tIns="45709" rIns="91418" bIns="45709">
            <a:spAutoFit/>
          </a:bodyPr>
          <a:lstStyle/>
          <a:p>
            <a:r>
              <a:rPr lang="en-US" sz="1100" dirty="0">
                <a:latin typeface="Akrobat" pitchFamily="50" charset="-52"/>
              </a:rPr>
              <a:t>Organizational</a:t>
            </a:r>
            <a:endParaRPr lang="ru-RU" sz="1100" dirty="0"/>
          </a:p>
        </p:txBody>
      </p:sp>
      <p:sp>
        <p:nvSpPr>
          <p:cNvPr id="14" name="Прямоугольник 13"/>
          <p:cNvSpPr/>
          <p:nvPr/>
        </p:nvSpPr>
        <p:spPr>
          <a:xfrm>
            <a:off x="6665013" y="1275616"/>
            <a:ext cx="562164" cy="265453"/>
          </a:xfrm>
          <a:prstGeom prst="rect">
            <a:avLst/>
          </a:prstGeom>
        </p:spPr>
        <p:txBody>
          <a:bodyPr wrap="none" lIns="91418" tIns="45709" rIns="91418" bIns="45709">
            <a:spAutoFit/>
          </a:bodyPr>
          <a:lstStyle/>
          <a:p>
            <a:r>
              <a:rPr lang="en-US" sz="1100" dirty="0">
                <a:latin typeface="Akrobat" pitchFamily="50" charset="-52"/>
              </a:rPr>
              <a:t>Human</a:t>
            </a:r>
            <a:endParaRPr lang="ru-RU" sz="1100" dirty="0"/>
          </a:p>
        </p:txBody>
      </p:sp>
      <p:cxnSp>
        <p:nvCxnSpPr>
          <p:cNvPr id="17" name="Прямая соединительная линия 16"/>
          <p:cNvCxnSpPr/>
          <p:nvPr/>
        </p:nvCxnSpPr>
        <p:spPr>
          <a:xfrm>
            <a:off x="544782" y="1582405"/>
            <a:ext cx="79208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18" name="Прямоугольник 17"/>
          <p:cNvSpPr/>
          <p:nvPr/>
        </p:nvSpPr>
        <p:spPr>
          <a:xfrm>
            <a:off x="467546" y="1666747"/>
            <a:ext cx="750918" cy="265453"/>
          </a:xfrm>
          <a:prstGeom prst="rect">
            <a:avLst/>
          </a:prstGeom>
        </p:spPr>
        <p:txBody>
          <a:bodyPr wrap="none" lIns="91418" tIns="45709" rIns="91418" bIns="45709">
            <a:spAutoFit/>
          </a:bodyPr>
          <a:lstStyle/>
          <a:p>
            <a:r>
              <a:rPr lang="en-US" sz="1100" b="1" dirty="0">
                <a:latin typeface="Akrobat" pitchFamily="50" charset="-52"/>
              </a:rPr>
              <a:t>Intangible</a:t>
            </a:r>
            <a:endParaRPr lang="ru-RU" sz="1100" b="1" dirty="0"/>
          </a:p>
        </p:txBody>
      </p:sp>
      <p:sp>
        <p:nvSpPr>
          <p:cNvPr id="19" name="Прямоугольник 18"/>
          <p:cNvSpPr/>
          <p:nvPr/>
        </p:nvSpPr>
        <p:spPr>
          <a:xfrm>
            <a:off x="1601478" y="1582408"/>
            <a:ext cx="1044268" cy="1131074"/>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Credit ratings</a:t>
            </a:r>
          </a:p>
          <a:p>
            <a:r>
              <a:rPr lang="en-US" sz="1100" b="1" dirty="0">
                <a:latin typeface="Akrobat" pitchFamily="50" charset="-52"/>
              </a:rPr>
              <a:t>√ </a:t>
            </a:r>
            <a:r>
              <a:rPr lang="en-US" sz="1100" dirty="0">
                <a:latin typeface="Akrobat" pitchFamily="50" charset="-52"/>
              </a:rPr>
              <a:t>Accruals</a:t>
            </a:r>
          </a:p>
          <a:p>
            <a:r>
              <a:rPr lang="en-US" sz="1100" b="1" dirty="0">
                <a:latin typeface="Akrobat" pitchFamily="50" charset="-52"/>
              </a:rPr>
              <a:t>√ </a:t>
            </a:r>
            <a:r>
              <a:rPr lang="en-US" sz="1100" dirty="0">
                <a:latin typeface="Akrobat" pitchFamily="50" charset="-52"/>
              </a:rPr>
              <a:t>Balance sheet</a:t>
            </a:r>
          </a:p>
          <a:p>
            <a:r>
              <a:rPr lang="en-US" sz="1100" dirty="0">
                <a:latin typeface="Akrobat" pitchFamily="50" charset="-52"/>
              </a:rPr>
              <a:t>strength</a:t>
            </a:r>
          </a:p>
          <a:p>
            <a:r>
              <a:rPr lang="en-US" sz="1100" b="1" dirty="0">
                <a:latin typeface="Akrobat" pitchFamily="50" charset="-52"/>
              </a:rPr>
              <a:t>√ </a:t>
            </a:r>
            <a:r>
              <a:rPr lang="en-US" sz="1100" dirty="0">
                <a:latin typeface="Akrobat" pitchFamily="50" charset="-52"/>
              </a:rPr>
              <a:t>Cash flow</a:t>
            </a:r>
          </a:p>
          <a:p>
            <a:r>
              <a:rPr lang="en-US" sz="1100" dirty="0">
                <a:latin typeface="Akrobat" pitchFamily="50" charset="-52"/>
              </a:rPr>
              <a:t>volatility</a:t>
            </a:r>
          </a:p>
        </p:txBody>
      </p:sp>
      <p:sp>
        <p:nvSpPr>
          <p:cNvPr id="20" name="Прямоугольник 19"/>
          <p:cNvSpPr/>
          <p:nvPr/>
        </p:nvSpPr>
        <p:spPr>
          <a:xfrm>
            <a:off x="2555787" y="1587610"/>
            <a:ext cx="1022627" cy="265453"/>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Plant location</a:t>
            </a:r>
            <a:endParaRPr lang="ru-RU" sz="1100" dirty="0"/>
          </a:p>
        </p:txBody>
      </p:sp>
      <p:sp>
        <p:nvSpPr>
          <p:cNvPr id="21" name="Прямоугольник 20"/>
          <p:cNvSpPr/>
          <p:nvPr/>
        </p:nvSpPr>
        <p:spPr>
          <a:xfrm>
            <a:off x="6455990" y="1599350"/>
            <a:ext cx="1582877" cy="2516069"/>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Leadership</a:t>
            </a:r>
          </a:p>
          <a:p>
            <a:r>
              <a:rPr lang="en-US" sz="1100" b="1" dirty="0">
                <a:latin typeface="Akrobat" pitchFamily="50" charset="-52"/>
              </a:rPr>
              <a:t>√ </a:t>
            </a:r>
            <a:r>
              <a:rPr lang="en-US" sz="1100" dirty="0">
                <a:latin typeface="Akrobat" pitchFamily="50" charset="-52"/>
              </a:rPr>
              <a:t>Problem solving ability</a:t>
            </a:r>
          </a:p>
          <a:p>
            <a:r>
              <a:rPr lang="en-US" sz="1100" b="1" dirty="0">
                <a:latin typeface="Akrobat" pitchFamily="50" charset="-52"/>
              </a:rPr>
              <a:t>√ </a:t>
            </a:r>
            <a:r>
              <a:rPr lang="en-US" sz="1100" dirty="0">
                <a:latin typeface="Akrobat" pitchFamily="50" charset="-52"/>
              </a:rPr>
              <a:t>Work environment</a:t>
            </a:r>
          </a:p>
          <a:p>
            <a:r>
              <a:rPr lang="en-US" sz="1100" dirty="0">
                <a:latin typeface="Akrobat" pitchFamily="50" charset="-52"/>
              </a:rPr>
              <a:t>(interaction)</a:t>
            </a:r>
          </a:p>
          <a:p>
            <a:r>
              <a:rPr lang="en-US" sz="1100" b="1" dirty="0">
                <a:latin typeface="Akrobat" pitchFamily="50" charset="-52"/>
              </a:rPr>
              <a:t>√ </a:t>
            </a:r>
            <a:r>
              <a:rPr lang="en-US" sz="1100" dirty="0">
                <a:latin typeface="Akrobat" pitchFamily="50" charset="-52"/>
              </a:rPr>
              <a:t>Recruitment &amp; selection</a:t>
            </a:r>
          </a:p>
          <a:p>
            <a:r>
              <a:rPr lang="en-US" sz="1100" b="1" dirty="0">
                <a:latin typeface="Akrobat" pitchFamily="50" charset="-52"/>
              </a:rPr>
              <a:t>√ </a:t>
            </a:r>
            <a:r>
              <a:rPr lang="en-US" sz="1100" dirty="0">
                <a:latin typeface="Akrobat" pitchFamily="50" charset="-52"/>
              </a:rPr>
              <a:t>Career paths</a:t>
            </a:r>
          </a:p>
          <a:p>
            <a:r>
              <a:rPr lang="en-US" sz="1100" b="1" dirty="0">
                <a:latin typeface="Akrobat" pitchFamily="50" charset="-52"/>
              </a:rPr>
              <a:t>√ </a:t>
            </a:r>
            <a:r>
              <a:rPr lang="en-US" sz="1100" dirty="0">
                <a:latin typeface="Akrobat" pitchFamily="50" charset="-52"/>
              </a:rPr>
              <a:t>Rewards and</a:t>
            </a:r>
          </a:p>
          <a:p>
            <a:r>
              <a:rPr lang="en-US" sz="1100" dirty="0">
                <a:latin typeface="Akrobat" pitchFamily="50" charset="-52"/>
              </a:rPr>
              <a:t>recognition</a:t>
            </a:r>
          </a:p>
          <a:p>
            <a:r>
              <a:rPr lang="en-US" sz="1100" b="1" dirty="0">
                <a:latin typeface="Akrobat" pitchFamily="50" charset="-52"/>
              </a:rPr>
              <a:t>√</a:t>
            </a:r>
            <a:r>
              <a:rPr lang="en-US" sz="1100" dirty="0">
                <a:latin typeface="Akrobat" pitchFamily="50" charset="-52"/>
              </a:rPr>
              <a:t> Employee satisfaction</a:t>
            </a:r>
          </a:p>
          <a:p>
            <a:r>
              <a:rPr lang="en-US" sz="1100" b="1" dirty="0">
                <a:latin typeface="Akrobat" pitchFamily="50" charset="-52"/>
              </a:rPr>
              <a:t>√</a:t>
            </a:r>
            <a:r>
              <a:rPr lang="en-US" sz="1100" dirty="0">
                <a:latin typeface="Akrobat" pitchFamily="50" charset="-52"/>
              </a:rPr>
              <a:t> Employee retention</a:t>
            </a:r>
          </a:p>
          <a:p>
            <a:r>
              <a:rPr lang="en-US" sz="1100" b="1" dirty="0">
                <a:latin typeface="Akrobat" pitchFamily="50" charset="-52"/>
              </a:rPr>
              <a:t>√</a:t>
            </a:r>
            <a:r>
              <a:rPr lang="en-US" sz="1100" dirty="0">
                <a:latin typeface="Akrobat" pitchFamily="50" charset="-52"/>
              </a:rPr>
              <a:t> Employee relations</a:t>
            </a:r>
          </a:p>
          <a:p>
            <a:r>
              <a:rPr lang="en-US" sz="1100" b="1" dirty="0">
                <a:latin typeface="Akrobat" pitchFamily="50" charset="-52"/>
              </a:rPr>
              <a:t>√</a:t>
            </a:r>
            <a:r>
              <a:rPr lang="en-US" sz="1100" dirty="0">
                <a:latin typeface="Akrobat" pitchFamily="50" charset="-52"/>
              </a:rPr>
              <a:t> Knowledge (incl. tacit)</a:t>
            </a:r>
          </a:p>
          <a:p>
            <a:r>
              <a:rPr lang="en-US" sz="1100" b="1" dirty="0">
                <a:latin typeface="Akrobat" pitchFamily="50" charset="-52"/>
              </a:rPr>
              <a:t>√</a:t>
            </a:r>
            <a:r>
              <a:rPr lang="en-US" sz="1100" dirty="0">
                <a:latin typeface="Akrobat" pitchFamily="50" charset="-52"/>
              </a:rPr>
              <a:t> Functional skills</a:t>
            </a:r>
          </a:p>
          <a:p>
            <a:r>
              <a:rPr lang="en-US" sz="1100" b="1" dirty="0">
                <a:latin typeface="Akrobat" pitchFamily="50" charset="-52"/>
              </a:rPr>
              <a:t>√ </a:t>
            </a:r>
            <a:r>
              <a:rPr lang="en-US" sz="1100" dirty="0">
                <a:latin typeface="Akrobat" pitchFamily="50" charset="-52"/>
              </a:rPr>
              <a:t>Experience</a:t>
            </a:r>
          </a:p>
        </p:txBody>
      </p:sp>
      <p:sp>
        <p:nvSpPr>
          <p:cNvPr id="22" name="Прямоугольник 21"/>
          <p:cNvSpPr/>
          <p:nvPr/>
        </p:nvSpPr>
        <p:spPr>
          <a:xfrm>
            <a:off x="3635907" y="1599284"/>
            <a:ext cx="1174111" cy="1996696"/>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Stakeholder</a:t>
            </a:r>
          </a:p>
          <a:p>
            <a:r>
              <a:rPr lang="en-US" sz="1100" dirty="0">
                <a:latin typeface="Akrobat" pitchFamily="50" charset="-52"/>
              </a:rPr>
              <a:t>support</a:t>
            </a:r>
          </a:p>
          <a:p>
            <a:r>
              <a:rPr lang="en-US" sz="1100" b="1" dirty="0">
                <a:latin typeface="Akrobat" pitchFamily="50" charset="-52"/>
              </a:rPr>
              <a:t>√ </a:t>
            </a:r>
            <a:r>
              <a:rPr lang="en-US" sz="1100" dirty="0">
                <a:latin typeface="Akrobat" pitchFamily="50" charset="-52"/>
              </a:rPr>
              <a:t>Preferred status</a:t>
            </a:r>
          </a:p>
          <a:p>
            <a:r>
              <a:rPr lang="en-US" sz="1100" b="1" dirty="0">
                <a:latin typeface="Akrobat" pitchFamily="50" charset="-52"/>
              </a:rPr>
              <a:t>√ </a:t>
            </a:r>
            <a:r>
              <a:rPr lang="en-US" sz="1100" dirty="0">
                <a:latin typeface="Akrobat" pitchFamily="50" charset="-52"/>
              </a:rPr>
              <a:t>Organizational</a:t>
            </a:r>
          </a:p>
          <a:p>
            <a:r>
              <a:rPr lang="en-US" sz="1100" dirty="0">
                <a:latin typeface="Akrobat" pitchFamily="50" charset="-52"/>
              </a:rPr>
              <a:t>reputation</a:t>
            </a:r>
          </a:p>
          <a:p>
            <a:r>
              <a:rPr lang="en-US" sz="1100" b="1" dirty="0">
                <a:latin typeface="Akrobat" pitchFamily="50" charset="-52"/>
              </a:rPr>
              <a:t>√ </a:t>
            </a:r>
            <a:r>
              <a:rPr lang="en-US" sz="1100" dirty="0">
                <a:latin typeface="Akrobat" pitchFamily="50" charset="-52"/>
              </a:rPr>
              <a:t>Rights to tender,</a:t>
            </a:r>
          </a:p>
          <a:p>
            <a:r>
              <a:rPr lang="en-US" sz="1100" dirty="0">
                <a:latin typeface="Akrobat" pitchFamily="50" charset="-52"/>
              </a:rPr>
              <a:t>to design, to</a:t>
            </a:r>
          </a:p>
          <a:p>
            <a:r>
              <a:rPr lang="en-US" sz="1100" dirty="0">
                <a:latin typeface="Akrobat" pitchFamily="50" charset="-52"/>
              </a:rPr>
              <a:t>participate</a:t>
            </a:r>
          </a:p>
          <a:p>
            <a:r>
              <a:rPr lang="en-US" sz="1100" b="1" dirty="0">
                <a:latin typeface="Akrobat" pitchFamily="50" charset="-52"/>
              </a:rPr>
              <a:t>√ </a:t>
            </a:r>
            <a:r>
              <a:rPr lang="en-US" sz="1100" dirty="0">
                <a:latin typeface="Akrobat" pitchFamily="50" charset="-52"/>
              </a:rPr>
              <a:t>Networks</a:t>
            </a:r>
          </a:p>
          <a:p>
            <a:r>
              <a:rPr lang="en-US" sz="1100" b="1" dirty="0">
                <a:latin typeface="Akrobat" pitchFamily="50" charset="-52"/>
              </a:rPr>
              <a:t>√ </a:t>
            </a:r>
            <a:r>
              <a:rPr lang="en-US" sz="1100" dirty="0">
                <a:latin typeface="Akrobat" pitchFamily="50" charset="-52"/>
              </a:rPr>
              <a:t>Regulatory </a:t>
            </a:r>
          </a:p>
          <a:p>
            <a:r>
              <a:rPr lang="en-US" sz="1100" dirty="0">
                <a:latin typeface="Akrobat" pitchFamily="50" charset="-52"/>
              </a:rPr>
              <a:t>imposts</a:t>
            </a:r>
          </a:p>
        </p:txBody>
      </p:sp>
      <p:sp>
        <p:nvSpPr>
          <p:cNvPr id="4" name="Прямоугольник 3"/>
          <p:cNvSpPr/>
          <p:nvPr/>
        </p:nvSpPr>
        <p:spPr>
          <a:xfrm>
            <a:off x="4835165" y="1601142"/>
            <a:ext cx="1586483" cy="438577"/>
          </a:xfrm>
          <a:prstGeom prst="rect">
            <a:avLst/>
          </a:prstGeom>
        </p:spPr>
        <p:txBody>
          <a:bodyPr wrap="none" lIns="91418" tIns="45709" rIns="91418" bIns="45709">
            <a:spAutoFit/>
          </a:bodyPr>
          <a:lstStyle/>
          <a:p>
            <a:r>
              <a:rPr lang="en-US" sz="1100" b="1" dirty="0">
                <a:latin typeface="Akrobat" pitchFamily="50" charset="-52"/>
              </a:rPr>
              <a:t>√ </a:t>
            </a:r>
            <a:r>
              <a:rPr lang="en-US" sz="1100" dirty="0">
                <a:latin typeface="Akrobat" pitchFamily="50" charset="-52"/>
              </a:rPr>
              <a:t>Organizational structure</a:t>
            </a:r>
          </a:p>
          <a:p>
            <a:r>
              <a:rPr lang="en-US" sz="1100" b="1" dirty="0">
                <a:latin typeface="Akrobat" pitchFamily="50" charset="-52"/>
              </a:rPr>
              <a:t>√ </a:t>
            </a:r>
            <a:r>
              <a:rPr lang="en-US" sz="1100" dirty="0">
                <a:latin typeface="Akrobat" pitchFamily="50" charset="-52"/>
              </a:rPr>
              <a:t>Culture</a:t>
            </a:r>
            <a:r>
              <a:rPr lang="en-US" sz="1100" b="1" dirty="0">
                <a:latin typeface="Akrobat" pitchFamily="50" charset="-52"/>
              </a:rPr>
              <a:t> </a:t>
            </a:r>
          </a:p>
        </p:txBody>
      </p:sp>
      <p:sp>
        <p:nvSpPr>
          <p:cNvPr id="23" name="TextBox 22"/>
          <p:cNvSpPr txBox="1"/>
          <p:nvPr/>
        </p:nvSpPr>
        <p:spPr>
          <a:xfrm>
            <a:off x="6672427" y="4371950"/>
            <a:ext cx="2124255"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en-US" sz="800" dirty="0" smtClean="0">
                <a:latin typeface="Akrobat" pitchFamily="50" charset="-52"/>
                <a:ea typeface="Open Sans" panose="020B0606030504020204" pitchFamily="34" charset="0"/>
                <a:cs typeface="Open Sans" panose="020B0606030504020204" pitchFamily="34" charset="0"/>
              </a:rPr>
              <a:t>Managing Intellectual Capital in practice</a:t>
            </a:r>
            <a:endParaRPr lang="ru-RU" sz="800" dirty="0">
              <a:latin typeface="Akrobat" pitchFamily="50" charset="-52"/>
              <a:ea typeface="Open Sans" panose="020B0606030504020204" pitchFamily="34" charset="0"/>
              <a:cs typeface="Open Sans" panose="020B0606030504020204" pitchFamily="34" charset="0"/>
            </a:endParaRPr>
          </a:p>
        </p:txBody>
      </p:sp>
      <p:sp>
        <p:nvSpPr>
          <p:cNvPr id="24"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19</a:t>
            </a:fld>
            <a:endParaRPr lang="ru-RU" sz="2400" b="1" dirty="0">
              <a:solidFill>
                <a:schemeClr val="bg1"/>
              </a:solidFill>
              <a:latin typeface="Akrobat" pitchFamily="50" charset="-52"/>
            </a:endParaRPr>
          </a:p>
        </p:txBody>
      </p:sp>
      <p:sp>
        <p:nvSpPr>
          <p:cNvPr id="25" name="Прямоугольник 2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26" name="Прямоугольник 2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7. Виды ресурсов</a:t>
            </a:r>
            <a:endParaRPr lang="ru-RU" altLang="ru-RU" dirty="0">
              <a:latin typeface="Akrobat Black" panose="00000A00000000000000" charset="0"/>
            </a:endParaRPr>
          </a:p>
        </p:txBody>
      </p:sp>
    </p:spTree>
    <p:extLst>
      <p:ext uri="{BB962C8B-B14F-4D97-AF65-F5344CB8AC3E}">
        <p14:creationId xmlns:p14="http://schemas.microsoft.com/office/powerpoint/2010/main" val="15226662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7"/>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9" name="Прямоугольник 8"/>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Содержание</a:t>
            </a:r>
            <a:endParaRPr lang="ru-RU" altLang="ru-RU" dirty="0">
              <a:latin typeface="Akrobat Black" panose="00000A00000000000000" charset="0"/>
            </a:endParaRPr>
          </a:p>
        </p:txBody>
      </p:sp>
      <p:sp>
        <p:nvSpPr>
          <p:cNvPr id="6" name="Прямоугольник 5"/>
          <p:cNvSpPr/>
          <p:nvPr/>
        </p:nvSpPr>
        <p:spPr>
          <a:xfrm>
            <a:off x="862886" y="987578"/>
            <a:ext cx="7957591" cy="4031863"/>
          </a:xfrm>
          <a:prstGeom prst="rect">
            <a:avLst/>
          </a:prstGeom>
        </p:spPr>
        <p:txBody>
          <a:bodyPr wrap="square" lIns="91418" tIns="45709" rIns="91418" bIns="45709" numCol="2">
            <a:spAutoFit/>
          </a:bodyPr>
          <a:lstStyle/>
          <a:p>
            <a:endParaRPr lang="ru-RU" sz="1600" dirty="0">
              <a:latin typeface="Akrobat" pitchFamily="50" charset="-52"/>
            </a:endParaRPr>
          </a:p>
          <a:p>
            <a:r>
              <a:rPr lang="ru-RU" sz="1600" dirty="0">
                <a:latin typeface="Akrobat" pitchFamily="50" charset="-52"/>
              </a:rPr>
              <a:t>1. О чем этот мастер-класс?</a:t>
            </a:r>
          </a:p>
          <a:p>
            <a:r>
              <a:rPr lang="ru-RU" sz="1600" dirty="0">
                <a:latin typeface="Akrobat" pitchFamily="50" charset="-52"/>
              </a:rPr>
              <a:t>2. Предпринимателями рождаются?</a:t>
            </a:r>
          </a:p>
          <a:p>
            <a:r>
              <a:rPr lang="ru-RU" sz="1600" dirty="0">
                <a:latin typeface="Akrobat" pitchFamily="50" charset="-52"/>
              </a:rPr>
              <a:t>3. Кто я?</a:t>
            </a:r>
          </a:p>
          <a:p>
            <a:r>
              <a:rPr lang="ru-RU" sz="1600" dirty="0">
                <a:latin typeface="Akrobat" pitchFamily="50" charset="-52"/>
              </a:rPr>
              <a:t>4. Предпринимателями рождаются? </a:t>
            </a:r>
          </a:p>
          <a:p>
            <a:r>
              <a:rPr lang="ru-RU" sz="1600" dirty="0">
                <a:latin typeface="Akrobat" pitchFamily="50" charset="-52"/>
              </a:rPr>
              <a:t>5. Когда становятся предпринимателем?</a:t>
            </a:r>
          </a:p>
          <a:p>
            <a:r>
              <a:rPr lang="ru-RU" sz="1600" dirty="0">
                <a:latin typeface="Akrobat" pitchFamily="50" charset="-52"/>
              </a:rPr>
              <a:t>6. С чего начать?</a:t>
            </a:r>
          </a:p>
          <a:p>
            <a:r>
              <a:rPr lang="ru-RU" sz="1600" dirty="0">
                <a:latin typeface="Akrobat" pitchFamily="50" charset="-52"/>
              </a:rPr>
              <a:t>7. Где найти ресурсы?</a:t>
            </a:r>
          </a:p>
          <a:p>
            <a:r>
              <a:rPr lang="ru-RU" sz="1600" dirty="0">
                <a:latin typeface="Akrobat" pitchFamily="50" charset="-52"/>
              </a:rPr>
              <a:t>8. Что мотивирует предпринимателя?</a:t>
            </a:r>
          </a:p>
          <a:p>
            <a:r>
              <a:rPr lang="ru-RU" sz="1600" dirty="0">
                <a:latin typeface="Akrobat" pitchFamily="50" charset="-52"/>
              </a:rPr>
              <a:t>9. Пирамида Предпринимателей</a:t>
            </a:r>
          </a:p>
          <a:p>
            <a:r>
              <a:rPr lang="ru-RU" sz="1600" dirty="0">
                <a:latin typeface="Akrobat" pitchFamily="50" charset="-52"/>
              </a:rPr>
              <a:t>10. Факторный анализ бизнес-персон </a:t>
            </a:r>
          </a:p>
          <a:p>
            <a:endParaRPr lang="ru-RU" sz="1600" dirty="0">
              <a:latin typeface="Akrobat" pitchFamily="50" charset="-52"/>
            </a:endParaRPr>
          </a:p>
          <a:p>
            <a:endParaRPr lang="ru-RU" sz="1600" dirty="0">
              <a:latin typeface="Akrobat" pitchFamily="50" charset="-52"/>
            </a:endParaRPr>
          </a:p>
          <a:p>
            <a:endParaRPr lang="ru-RU" sz="1600" dirty="0">
              <a:latin typeface="Akrobat" pitchFamily="50" charset="-52"/>
            </a:endParaRPr>
          </a:p>
          <a:p>
            <a:endParaRPr lang="ru-RU" sz="1600" dirty="0">
              <a:latin typeface="Akrobat" pitchFamily="50" charset="-52"/>
            </a:endParaRPr>
          </a:p>
          <a:p>
            <a:endParaRPr lang="ru-RU" sz="1600" dirty="0">
              <a:latin typeface="Akrobat" pitchFamily="50" charset="-52"/>
            </a:endParaRPr>
          </a:p>
          <a:p>
            <a:endParaRPr lang="ru-RU" sz="1600" dirty="0">
              <a:latin typeface="Akrobat" pitchFamily="50" charset="-52"/>
            </a:endParaRPr>
          </a:p>
          <a:p>
            <a:r>
              <a:rPr lang="ru-RU" sz="1600" dirty="0">
                <a:latin typeface="Akrobat" pitchFamily="50" charset="-52"/>
              </a:rPr>
              <a:t>11. Модель жизненного цикла и аттракторы</a:t>
            </a:r>
          </a:p>
          <a:p>
            <a:r>
              <a:rPr lang="ru-RU" sz="1600" dirty="0">
                <a:latin typeface="Akrobat" pitchFamily="50" charset="-52"/>
              </a:rPr>
              <a:t>12. Как учиться предпринимательству?</a:t>
            </a:r>
          </a:p>
          <a:p>
            <a:r>
              <a:rPr lang="ru-RU" sz="1600" dirty="0">
                <a:latin typeface="Akrobat" pitchFamily="50" charset="-52"/>
              </a:rPr>
              <a:t>13. Книги</a:t>
            </a:r>
          </a:p>
          <a:p>
            <a:r>
              <a:rPr lang="ru-RU" sz="1600" dirty="0">
                <a:latin typeface="Akrobat" pitchFamily="50" charset="-52"/>
              </a:rPr>
              <a:t>14. Фильмы</a:t>
            </a:r>
          </a:p>
          <a:p>
            <a:r>
              <a:rPr lang="ru-RU" sz="1600" dirty="0">
                <a:latin typeface="Akrobat" pitchFamily="50" charset="-52"/>
              </a:rPr>
              <a:t>15. Формула успеха предпринимателя 4*4</a:t>
            </a:r>
          </a:p>
          <a:p>
            <a:r>
              <a:rPr lang="ru-RU" sz="1600" dirty="0">
                <a:latin typeface="Akrobat" pitchFamily="50" charset="-52"/>
              </a:rPr>
              <a:t>16. Код предпринимателя</a:t>
            </a:r>
          </a:p>
          <a:p>
            <a:r>
              <a:rPr lang="ru-RU" sz="1600" dirty="0">
                <a:latin typeface="Akrobat" pitchFamily="50" charset="-52"/>
              </a:rPr>
              <a:t>17. Инновации vs easy money 2017?</a:t>
            </a:r>
          </a:p>
          <a:p>
            <a:r>
              <a:rPr lang="ru-RU" sz="1600" dirty="0">
                <a:latin typeface="Akrobat" pitchFamily="50" charset="-52"/>
              </a:rPr>
              <a:t>18. Партнёрство</a:t>
            </a:r>
          </a:p>
          <a:p>
            <a:r>
              <a:rPr lang="ru-RU" sz="1600" dirty="0">
                <a:latin typeface="Akrobat" pitchFamily="50" charset="-52"/>
              </a:rPr>
              <a:t>19. Зачем России нужны новые предприниматели?</a:t>
            </a:r>
          </a:p>
          <a:p>
            <a:r>
              <a:rPr lang="ru-RU" sz="1600" dirty="0">
                <a:latin typeface="Akrobat" pitchFamily="50" charset="-52"/>
              </a:rPr>
              <a:t>20. Win-Win!</a:t>
            </a:r>
          </a:p>
        </p:txBody>
      </p:sp>
      <p:sp>
        <p:nvSpPr>
          <p:cNvPr id="2"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104345835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aphicFrame>
        <p:nvGraphicFramePr>
          <p:cNvPr id="9" name="Объект 8"/>
          <p:cNvGraphicFramePr>
            <a:graphicFrameLocks noGrp="1"/>
          </p:cNvGraphicFramePr>
          <p:nvPr>
            <p:ph idx="1"/>
            <p:extLst>
              <p:ext uri="{D42A27DB-BD31-4B8C-83A1-F6EECF244321}">
                <p14:modId xmlns:p14="http://schemas.microsoft.com/office/powerpoint/2010/main" val="2131469380"/>
              </p:ext>
            </p:extLst>
          </p:nvPr>
        </p:nvGraphicFramePr>
        <p:xfrm>
          <a:off x="1506092" y="1008443"/>
          <a:ext cx="5184576" cy="3533279"/>
        </p:xfrm>
        <a:graphic>
          <a:graphicData uri="http://schemas.openxmlformats.org/drawingml/2006/chart">
            <c:chart xmlns:c="http://schemas.openxmlformats.org/drawingml/2006/chart" xmlns:r="http://schemas.openxmlformats.org/officeDocument/2006/relationships" r:id="rId4"/>
          </a:graphicData>
        </a:graphic>
      </p:graphicFrame>
      <p:sp>
        <p:nvSpPr>
          <p:cNvPr id="11" name="TextBox 10"/>
          <p:cNvSpPr txBox="1"/>
          <p:nvPr/>
        </p:nvSpPr>
        <p:spPr>
          <a:xfrm>
            <a:off x="6804248" y="2283718"/>
            <a:ext cx="2345829" cy="253914"/>
          </a:xfrm>
          <a:prstGeom prst="rect">
            <a:avLst/>
          </a:prstGeom>
          <a:noFill/>
        </p:spPr>
        <p:txBody>
          <a:bodyPr wrap="square" lIns="68565" tIns="34289" rIns="68565" bIns="34289" rtlCol="0">
            <a:spAutoFit/>
          </a:bodyPr>
          <a:lstStyle/>
          <a:p>
            <a:pPr defTabSz="685630"/>
            <a:r>
              <a:rPr lang="ru-RU" sz="1200" dirty="0" smtClean="0">
                <a:solidFill>
                  <a:prstClr val="black"/>
                </a:solidFill>
                <a:latin typeface="Akrobat" pitchFamily="50" charset="-52"/>
              </a:rPr>
              <a:t>От </a:t>
            </a:r>
            <a:r>
              <a:rPr lang="ru-RU" sz="1200" dirty="0">
                <a:solidFill>
                  <a:prstClr val="black"/>
                </a:solidFill>
                <a:latin typeface="Akrobat" pitchFamily="50" charset="-52"/>
              </a:rPr>
              <a:t>общего числа </a:t>
            </a:r>
            <a:r>
              <a:rPr lang="ru-RU" sz="1200" dirty="0" smtClean="0">
                <a:solidFill>
                  <a:prstClr val="black"/>
                </a:solidFill>
                <a:latin typeface="Akrobat" pitchFamily="50" charset="-52"/>
              </a:rPr>
              <a:t>опрошенных</a:t>
            </a:r>
            <a:r>
              <a:rPr lang="ru-RU" sz="1200" dirty="0">
                <a:solidFill>
                  <a:prstClr val="black"/>
                </a:solidFill>
                <a:latin typeface="Akrobat" pitchFamily="50" charset="-52"/>
              </a:rPr>
              <a:t>, в %</a:t>
            </a:r>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8. Что мотивирует предпринимателей?</a:t>
            </a:r>
            <a:endParaRPr lang="ru-RU" altLang="ru-RU" dirty="0">
              <a:latin typeface="Akrobat Black" panose="00000A00000000000000" charset="0"/>
            </a:endParaRPr>
          </a:p>
        </p:txBody>
      </p:sp>
      <p:sp>
        <p:nvSpPr>
          <p:cNvPr id="7" name="TextBox 42"/>
          <p:cNvSpPr txBox="1"/>
          <p:nvPr/>
        </p:nvSpPr>
        <p:spPr>
          <a:xfrm>
            <a:off x="6690668" y="4280124"/>
            <a:ext cx="1845353" cy="338542"/>
          </a:xfrm>
          <a:prstGeom prst="rect">
            <a:avLst/>
          </a:prstGeom>
          <a:noFill/>
        </p:spPr>
        <p:txBody>
          <a:bodyPr wrap="non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Анкета по </a:t>
            </a:r>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предпринимательству</a:t>
            </a:r>
          </a:p>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СПП ТПП Калининградской обл.</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
        <p:nvSpPr>
          <p:cNvPr id="2" name="Номер слайда 1"/>
          <p:cNvSpPr>
            <a:spLocks noGrp="1"/>
          </p:cNvSpPr>
          <p:nvPr>
            <p:ph type="sldNum" sz="quarter" idx="12"/>
          </p:nvPr>
        </p:nvSpPr>
        <p:spPr/>
        <p:txBody>
          <a:bodyPr/>
          <a:lstStyle/>
          <a:p>
            <a:fld id="{7104F45D-83F2-4E4B-989B-4A68BA514DA9}" type="slidenum">
              <a:rPr lang="ru-RU" smtClean="0">
                <a:solidFill>
                  <a:prstClr val="black">
                    <a:tint val="75000"/>
                  </a:prstClr>
                </a:solidFill>
              </a:rPr>
              <a:pPr/>
              <a:t>20</a:t>
            </a:fld>
            <a:endParaRPr lang="ru-RU">
              <a:solidFill>
                <a:prstClr val="black">
                  <a:tint val="75000"/>
                </a:prstClr>
              </a:solidFill>
            </a:endParaRPr>
          </a:p>
        </p:txBody>
      </p:sp>
      <p:sp>
        <p:nvSpPr>
          <p:cNvPr id="10" name="Номер слайда 1"/>
          <p:cNvSpPr txBox="1">
            <a:spLocks/>
          </p:cNvSpPr>
          <p:nvPr/>
        </p:nvSpPr>
        <p:spPr>
          <a:xfrm>
            <a:off x="8532440" y="190167"/>
            <a:ext cx="432048" cy="365359"/>
          </a:xfrm>
          <a:prstGeom prst="rect">
            <a:avLst/>
          </a:prstGeom>
          <a:solidFill>
            <a:srgbClr val="2A7046"/>
          </a:solidFill>
        </p:spPr>
        <p:txBody>
          <a:bodyPr vert="horz" lIns="68567" tIns="34289" rIns="68567"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smtClean="0">
                <a:solidFill>
                  <a:schemeClr val="bg1"/>
                </a:solidFill>
                <a:latin typeface="Akrobat" pitchFamily="50" charset="-52"/>
              </a:rPr>
              <a:pPr algn="ctr"/>
              <a:t>20</a:t>
            </a:fld>
            <a:endParaRPr lang="ru-RU" sz="2400" dirty="0">
              <a:solidFill>
                <a:schemeClr val="bg1"/>
              </a:solidFill>
              <a:latin typeface="Akrobat" pitchFamily="50" charset="-52"/>
            </a:endParaRPr>
          </a:p>
        </p:txBody>
      </p:sp>
    </p:spTree>
    <p:extLst>
      <p:ext uri="{BB962C8B-B14F-4D97-AF65-F5344CB8AC3E}">
        <p14:creationId xmlns:p14="http://schemas.microsoft.com/office/powerpoint/2010/main" val="10452966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827584" y="1131590"/>
            <a:ext cx="8809461" cy="646309"/>
          </a:xfrm>
          <a:prstGeom prst="rect">
            <a:avLst/>
          </a:prstGeom>
          <a:noFill/>
        </p:spPr>
        <p:txBody>
          <a:bodyPr wrap="square" lIns="91418" tIns="45709" rIns="91418" bIns="45709" rtlCol="0">
            <a:spAutoFit/>
          </a:bodyPr>
          <a:lstStyle/>
          <a:p>
            <a:r>
              <a:rPr lang="ru-RU" dirty="0" smtClean="0">
                <a:solidFill>
                  <a:schemeClr val="tx1">
                    <a:lumMod val="65000"/>
                    <a:lumOff val="35000"/>
                  </a:schemeClr>
                </a:solidFill>
                <a:latin typeface="Akrobat Black" pitchFamily="50" charset="-52"/>
              </a:rPr>
              <a:t>Мотивационная классификация предпринимателей согласно А. Пригожину:</a:t>
            </a:r>
          </a:p>
          <a:p>
            <a:endParaRPr lang="ru-RU" dirty="0">
              <a:solidFill>
                <a:schemeClr val="tx1">
                  <a:lumMod val="65000"/>
                  <a:lumOff val="35000"/>
                </a:schemeClr>
              </a:solidFill>
              <a:latin typeface="Akrobat Black" pitchFamily="50" charset="-52"/>
            </a:endParaRPr>
          </a:p>
        </p:txBody>
      </p:sp>
      <p:sp>
        <p:nvSpPr>
          <p:cNvPr id="3" name="Прямоугольник 2"/>
          <p:cNvSpPr/>
          <p:nvPr/>
        </p:nvSpPr>
        <p:spPr>
          <a:xfrm>
            <a:off x="3275856" y="1203598"/>
            <a:ext cx="3146467" cy="2677634"/>
          </a:xfrm>
          <a:prstGeom prst="rect">
            <a:avLst/>
          </a:prstGeom>
        </p:spPr>
        <p:txBody>
          <a:bodyPr wrap="square" lIns="91418" tIns="45709" rIns="91418" bIns="45709">
            <a:spAutoFit/>
          </a:bodyPr>
          <a:lstStyle/>
          <a:p>
            <a:r>
              <a:rPr lang="ru-RU" sz="2400" dirty="0">
                <a:solidFill>
                  <a:schemeClr val="tx1">
                    <a:lumMod val="65000"/>
                    <a:lumOff val="35000"/>
                  </a:schemeClr>
                </a:solidFill>
                <a:latin typeface="Akrobat" pitchFamily="50" charset="-52"/>
              </a:rPr>
              <a:t> </a:t>
            </a:r>
          </a:p>
          <a:p>
            <a:pPr>
              <a:lnSpc>
                <a:spcPct val="150000"/>
              </a:lnSpc>
            </a:pPr>
            <a:r>
              <a:rPr lang="ru-RU" sz="1600" dirty="0">
                <a:solidFill>
                  <a:schemeClr val="tx1">
                    <a:lumMod val="65000"/>
                    <a:lumOff val="35000"/>
                  </a:schemeClr>
                </a:solidFill>
                <a:latin typeface="Akrobat" pitchFamily="50" charset="-52"/>
              </a:rPr>
              <a:t>Маниманы</a:t>
            </a:r>
          </a:p>
          <a:p>
            <a:pPr>
              <a:lnSpc>
                <a:spcPct val="150000"/>
              </a:lnSpc>
            </a:pPr>
            <a:r>
              <a:rPr lang="ru-RU" sz="1600" dirty="0">
                <a:solidFill>
                  <a:schemeClr val="tx1">
                    <a:lumMod val="65000"/>
                    <a:lumOff val="35000"/>
                  </a:schemeClr>
                </a:solidFill>
                <a:latin typeface="Akrobat" pitchFamily="50" charset="-52"/>
              </a:rPr>
              <a:t>Спортсмены бизнеса</a:t>
            </a:r>
          </a:p>
          <a:p>
            <a:pPr>
              <a:lnSpc>
                <a:spcPct val="150000"/>
              </a:lnSpc>
            </a:pPr>
            <a:r>
              <a:rPr lang="ru-RU" sz="1600" dirty="0">
                <a:solidFill>
                  <a:schemeClr val="tx1">
                    <a:lumMod val="65000"/>
                    <a:lumOff val="35000"/>
                  </a:schemeClr>
                </a:solidFill>
                <a:latin typeface="Akrobat" pitchFamily="50" charset="-52"/>
              </a:rPr>
              <a:t>Государственники</a:t>
            </a:r>
          </a:p>
          <a:p>
            <a:pPr>
              <a:lnSpc>
                <a:spcPct val="150000"/>
              </a:lnSpc>
            </a:pPr>
            <a:r>
              <a:rPr lang="ru-RU" sz="1600" dirty="0">
                <a:solidFill>
                  <a:schemeClr val="tx1">
                    <a:lumMod val="65000"/>
                    <a:lumOff val="35000"/>
                  </a:schemeClr>
                </a:solidFill>
                <a:latin typeface="Akrobat" pitchFamily="50" charset="-52"/>
              </a:rPr>
              <a:t>Созидатели</a:t>
            </a:r>
          </a:p>
          <a:p>
            <a:pPr>
              <a:lnSpc>
                <a:spcPct val="150000"/>
              </a:lnSpc>
            </a:pPr>
            <a:r>
              <a:rPr lang="ru-RU" sz="1600" dirty="0">
                <a:solidFill>
                  <a:schemeClr val="tx1">
                    <a:lumMod val="65000"/>
                    <a:lumOff val="35000"/>
                  </a:schemeClr>
                </a:solidFill>
                <a:latin typeface="Akrobat" pitchFamily="50" charset="-52"/>
              </a:rPr>
              <a:t>Гедонисты</a:t>
            </a:r>
          </a:p>
          <a:p>
            <a:pPr>
              <a:lnSpc>
                <a:spcPct val="150000"/>
              </a:lnSpc>
            </a:pPr>
            <a:r>
              <a:rPr lang="ru-RU" sz="1600" dirty="0">
                <a:solidFill>
                  <a:schemeClr val="tx1">
                    <a:lumMod val="65000"/>
                    <a:lumOff val="35000"/>
                  </a:schemeClr>
                </a:solidFill>
                <a:latin typeface="Akrobat" pitchFamily="50" charset="-52"/>
              </a:rPr>
              <a:t>Охранители</a:t>
            </a:r>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8. Что мотивирует предпринимателей?</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21</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53894812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628" y="843563"/>
            <a:ext cx="6696744" cy="3745153"/>
          </a:xfrm>
          <a:prstGeom prst="rect">
            <a:avLst/>
          </a:prstGeom>
        </p:spPr>
      </p:pic>
      <p:sp>
        <p:nvSpPr>
          <p:cNvPr id="5" name="TextBox 4"/>
          <p:cNvSpPr txBox="1"/>
          <p:nvPr/>
        </p:nvSpPr>
        <p:spPr>
          <a:xfrm>
            <a:off x="4205570" y="3775422"/>
            <a:ext cx="732893"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Юниор</a:t>
            </a:r>
          </a:p>
        </p:txBody>
      </p:sp>
      <p:sp>
        <p:nvSpPr>
          <p:cNvPr id="7" name="TextBox 6"/>
          <p:cNvSpPr txBox="1"/>
          <p:nvPr/>
        </p:nvSpPr>
        <p:spPr>
          <a:xfrm>
            <a:off x="3940262" y="3374877"/>
            <a:ext cx="1263487"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Ремесленник</a:t>
            </a:r>
          </a:p>
        </p:txBody>
      </p:sp>
      <p:sp>
        <p:nvSpPr>
          <p:cNvPr id="8" name="TextBox 7"/>
          <p:cNvSpPr txBox="1"/>
          <p:nvPr/>
        </p:nvSpPr>
        <p:spPr>
          <a:xfrm>
            <a:off x="3224142" y="2936232"/>
            <a:ext cx="2728631"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Начинающий предприниматель</a:t>
            </a:r>
          </a:p>
        </p:txBody>
      </p:sp>
      <p:sp>
        <p:nvSpPr>
          <p:cNvPr id="9" name="TextBox 8"/>
          <p:cNvSpPr txBox="1"/>
          <p:nvPr/>
        </p:nvSpPr>
        <p:spPr>
          <a:xfrm>
            <a:off x="3206888" y="2566899"/>
            <a:ext cx="2730235"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Предприниматель-собственник</a:t>
            </a:r>
          </a:p>
        </p:txBody>
      </p:sp>
      <p:sp>
        <p:nvSpPr>
          <p:cNvPr id="10" name="TextBox 9"/>
          <p:cNvSpPr txBox="1"/>
          <p:nvPr/>
        </p:nvSpPr>
        <p:spPr>
          <a:xfrm>
            <a:off x="4015607" y="2183454"/>
            <a:ext cx="1112805"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Капиталист</a:t>
            </a:r>
          </a:p>
        </p:txBody>
      </p:sp>
      <p:sp>
        <p:nvSpPr>
          <p:cNvPr id="11" name="TextBox 10"/>
          <p:cNvSpPr txBox="1"/>
          <p:nvPr/>
        </p:nvSpPr>
        <p:spPr>
          <a:xfrm>
            <a:off x="4201548" y="1814121"/>
            <a:ext cx="740908"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Рантье</a:t>
            </a:r>
          </a:p>
        </p:txBody>
      </p:sp>
      <p:sp>
        <p:nvSpPr>
          <p:cNvPr id="12" name="TextBox 11"/>
          <p:cNvSpPr txBox="1"/>
          <p:nvPr/>
        </p:nvSpPr>
        <p:spPr>
          <a:xfrm>
            <a:off x="4042049" y="1424325"/>
            <a:ext cx="1059906" cy="338554"/>
          </a:xfrm>
          <a:prstGeom prst="rect">
            <a:avLst/>
          </a:prstGeom>
          <a:noFill/>
        </p:spPr>
        <p:txBody>
          <a:bodyPr wrap="none" lIns="91418" tIns="45709" rIns="91418" bIns="45709" rtlCol="0">
            <a:spAutoFit/>
          </a:bodyPr>
          <a:lstStyle/>
          <a:p>
            <a:pPr algn="ctr"/>
            <a:r>
              <a:rPr lang="ru-RU" sz="1600" dirty="0">
                <a:solidFill>
                  <a:schemeClr val="tx1">
                    <a:lumMod val="75000"/>
                    <a:lumOff val="25000"/>
                  </a:schemeClr>
                </a:solidFill>
                <a:latin typeface="Akrobat Black" pitchFamily="50" charset="-52"/>
              </a:rPr>
              <a:t>Пенсионер</a:t>
            </a:r>
          </a:p>
        </p:txBody>
      </p:sp>
      <p:sp>
        <p:nvSpPr>
          <p:cNvPr id="14" name="Прямоугольник 1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15" name="Прямоугольник 1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9. Пирамида предпринимательства</a:t>
            </a:r>
            <a:endParaRPr lang="ru-RU" altLang="ru-RU" dirty="0">
              <a:latin typeface="Akrobat Black" panose="00000A00000000000000" charset="0"/>
            </a:endParaRPr>
          </a:p>
        </p:txBody>
      </p:sp>
      <p:sp>
        <p:nvSpPr>
          <p:cNvPr id="13"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22</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15272580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55576" y="1491630"/>
            <a:ext cx="7632848" cy="2308302"/>
          </a:xfrm>
          <a:prstGeom prst="rect">
            <a:avLst/>
          </a:prstGeom>
          <a:noFill/>
        </p:spPr>
        <p:txBody>
          <a:bodyPr wrap="square" lIns="91418" tIns="45709" rIns="91418" bIns="45709" rtlCol="0">
            <a:spAutoFit/>
          </a:bodyPr>
          <a:lstStyle/>
          <a:p>
            <a:pPr>
              <a:lnSpc>
                <a:spcPct val="150000"/>
              </a:lnSpc>
            </a:pPr>
            <a:r>
              <a:rPr lang="ru-RU" sz="2400" b="1" dirty="0">
                <a:solidFill>
                  <a:schemeClr val="tx1">
                    <a:lumMod val="65000"/>
                    <a:lumOff val="35000"/>
                  </a:schemeClr>
                </a:solidFill>
                <a:latin typeface="Akrobat" pitchFamily="50" charset="-52"/>
              </a:rPr>
              <a:t>Предприниматель  - </a:t>
            </a:r>
            <a:r>
              <a:rPr lang="ru-RU" sz="2400" b="1" dirty="0" smtClean="0">
                <a:solidFill>
                  <a:schemeClr val="tx1">
                    <a:lumMod val="65000"/>
                    <a:lumOff val="35000"/>
                  </a:schemeClr>
                </a:solidFill>
                <a:latin typeface="Akrobat" pitchFamily="50" charset="-52"/>
              </a:rPr>
              <a:t>это бизнес-персона</a:t>
            </a:r>
            <a:r>
              <a:rPr lang="ru-RU" sz="2400" b="1" dirty="0">
                <a:solidFill>
                  <a:schemeClr val="tx1">
                    <a:lumMod val="65000"/>
                    <a:lumOff val="35000"/>
                  </a:schemeClr>
                </a:solidFill>
                <a:latin typeface="Akrobat" pitchFamily="50" charset="-52"/>
              </a:rPr>
              <a:t>, </a:t>
            </a:r>
            <a:endParaRPr lang="ru-RU" sz="2400" b="1" dirty="0" smtClean="0">
              <a:solidFill>
                <a:schemeClr val="tx1">
                  <a:lumMod val="65000"/>
                  <a:lumOff val="35000"/>
                </a:schemeClr>
              </a:solidFill>
              <a:latin typeface="Akrobat" pitchFamily="50" charset="-52"/>
            </a:endParaRPr>
          </a:p>
          <a:p>
            <a:pPr>
              <a:lnSpc>
                <a:spcPct val="150000"/>
              </a:lnSpc>
            </a:pPr>
            <a:r>
              <a:rPr lang="ru-RU" sz="2400" b="1" dirty="0" smtClean="0">
                <a:solidFill>
                  <a:schemeClr val="tx1">
                    <a:lumMod val="65000"/>
                    <a:lumOff val="35000"/>
                  </a:schemeClr>
                </a:solidFill>
                <a:latin typeface="Akrobat" pitchFamily="50" charset="-52"/>
              </a:rPr>
              <a:t>стремящаяся </a:t>
            </a:r>
            <a:r>
              <a:rPr lang="ru-RU" sz="2400" b="1" dirty="0">
                <a:solidFill>
                  <a:schemeClr val="tx1">
                    <a:lumMod val="65000"/>
                    <a:lumOff val="35000"/>
                  </a:schemeClr>
                </a:solidFill>
                <a:latin typeface="Akrobat" pitchFamily="50" charset="-52"/>
              </a:rPr>
              <a:t>к увеличению степени </a:t>
            </a:r>
            <a:r>
              <a:rPr lang="ru-RU" sz="2400" b="1" dirty="0" smtClean="0">
                <a:solidFill>
                  <a:schemeClr val="tx1">
                    <a:lumMod val="65000"/>
                    <a:lumOff val="35000"/>
                  </a:schemeClr>
                </a:solidFill>
                <a:latin typeface="Akrobat" pitchFamily="50" charset="-52"/>
              </a:rPr>
              <a:t>личной </a:t>
            </a:r>
            <a:r>
              <a:rPr lang="ru-RU" sz="2400" b="1" dirty="0">
                <a:solidFill>
                  <a:schemeClr val="tx1">
                    <a:lumMod val="65000"/>
                    <a:lumOff val="35000"/>
                  </a:schemeClr>
                </a:solidFill>
                <a:latin typeface="Akrobat" pitchFamily="50" charset="-52"/>
              </a:rPr>
              <a:t>свободы </a:t>
            </a:r>
            <a:endParaRPr lang="ru-RU" sz="2400" b="1" dirty="0" smtClean="0">
              <a:solidFill>
                <a:schemeClr val="tx1">
                  <a:lumMod val="65000"/>
                  <a:lumOff val="35000"/>
                </a:schemeClr>
              </a:solidFill>
              <a:latin typeface="Akrobat" pitchFamily="50" charset="-52"/>
            </a:endParaRPr>
          </a:p>
          <a:p>
            <a:pPr>
              <a:lnSpc>
                <a:spcPct val="150000"/>
              </a:lnSpc>
            </a:pPr>
            <a:r>
              <a:rPr lang="ru-RU" sz="2400" b="1" dirty="0" smtClean="0">
                <a:solidFill>
                  <a:schemeClr val="tx1">
                    <a:lumMod val="65000"/>
                    <a:lumOff val="35000"/>
                  </a:schemeClr>
                </a:solidFill>
                <a:latin typeface="Akrobat" pitchFamily="50" charset="-52"/>
              </a:rPr>
              <a:t>через </a:t>
            </a:r>
            <a:r>
              <a:rPr lang="ru-RU" sz="2400" b="1" dirty="0">
                <a:solidFill>
                  <a:schemeClr val="tx1">
                    <a:lumMod val="65000"/>
                    <a:lumOff val="35000"/>
                  </a:schemeClr>
                </a:solidFill>
                <a:latin typeface="Akrobat" pitchFamily="50" charset="-52"/>
              </a:rPr>
              <a:t>рост капитала собственного бизнеса </a:t>
            </a:r>
            <a:endParaRPr lang="ru-RU" sz="2400" b="1" dirty="0" smtClean="0">
              <a:solidFill>
                <a:schemeClr val="tx1">
                  <a:lumMod val="65000"/>
                  <a:lumOff val="35000"/>
                </a:schemeClr>
              </a:solidFill>
              <a:latin typeface="Akrobat" pitchFamily="50" charset="-52"/>
            </a:endParaRPr>
          </a:p>
          <a:p>
            <a:pPr>
              <a:lnSpc>
                <a:spcPct val="150000"/>
              </a:lnSpc>
            </a:pPr>
            <a:r>
              <a:rPr lang="ru-RU" sz="2400" b="1" dirty="0" smtClean="0">
                <a:solidFill>
                  <a:schemeClr val="tx1">
                    <a:lumMod val="65000"/>
                    <a:lumOff val="35000"/>
                  </a:schemeClr>
                </a:solidFill>
                <a:latin typeface="Akrobat" pitchFamily="50" charset="-52"/>
              </a:rPr>
              <a:t>на </a:t>
            </a:r>
            <a:r>
              <a:rPr lang="ru-RU" sz="2400" b="1" dirty="0">
                <a:solidFill>
                  <a:schemeClr val="tx1">
                    <a:lumMod val="65000"/>
                    <a:lumOff val="35000"/>
                  </a:schemeClr>
                </a:solidFill>
                <a:latin typeface="Akrobat" pitchFamily="50" charset="-52"/>
              </a:rPr>
              <a:t>свой  страх и риск.</a:t>
            </a:r>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10. Факторный анализ бизнес-персон</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432048"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23</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9423047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3956423335"/>
              </p:ext>
            </p:extLst>
          </p:nvPr>
        </p:nvGraphicFramePr>
        <p:xfrm>
          <a:off x="755578" y="1419622"/>
          <a:ext cx="7632848" cy="2296160"/>
        </p:xfrm>
        <a:graphic>
          <a:graphicData uri="http://schemas.openxmlformats.org/drawingml/2006/table">
            <a:tbl>
              <a:tblPr firstRow="1" bandRow="1">
                <a:tableStyleId>{5C22544A-7EE6-4342-B048-85BDC9FD1C3A}</a:tableStyleId>
              </a:tblPr>
              <a:tblGrid>
                <a:gridCol w="1512168"/>
                <a:gridCol w="1440160"/>
                <a:gridCol w="1440160"/>
                <a:gridCol w="1080120"/>
                <a:gridCol w="936104"/>
                <a:gridCol w="1224136"/>
              </a:tblGrid>
              <a:tr h="640080">
                <a:tc>
                  <a:txBody>
                    <a:bodyPr/>
                    <a:lstStyle/>
                    <a:p>
                      <a:pPr algn="ctr"/>
                      <a:r>
                        <a:rPr lang="ru-RU" sz="1800" dirty="0" smtClean="0">
                          <a:solidFill>
                            <a:schemeClr val="bg1"/>
                          </a:solidFill>
                          <a:latin typeface="Akrobat Black" pitchFamily="50" charset="-52"/>
                        </a:rPr>
                        <a:t>Фактор</a:t>
                      </a:r>
                      <a:endParaRPr lang="ru-RU" sz="1800" dirty="0">
                        <a:solidFill>
                          <a:schemeClr val="bg1"/>
                        </a:solidFill>
                        <a:latin typeface="Akrobat Black" pitchFamily="50" charset="-52"/>
                      </a:endParaRPr>
                    </a:p>
                  </a:txBody>
                  <a:tcPr anchor="ctr">
                    <a:solidFill>
                      <a:srgbClr val="2A7046"/>
                    </a:solidFill>
                  </a:tcPr>
                </a:tc>
                <a:tc>
                  <a:txBody>
                    <a:bodyPr/>
                    <a:lstStyle/>
                    <a:p>
                      <a:r>
                        <a:rPr lang="ru-RU" sz="1200" dirty="0" smtClean="0">
                          <a:latin typeface="Akrobat Black" pitchFamily="50" charset="-52"/>
                        </a:rPr>
                        <a:t>Предприниматель-собственник</a:t>
                      </a:r>
                      <a:endParaRPr lang="ru-RU" sz="1200" dirty="0">
                        <a:latin typeface="Akrobat Black" pitchFamily="50" charset="-52"/>
                      </a:endParaRPr>
                    </a:p>
                  </a:txBody>
                  <a:tcPr anchor="ctr">
                    <a:solidFill>
                      <a:srgbClr val="2A7046"/>
                    </a:solidFill>
                  </a:tcPr>
                </a:tc>
                <a:tc>
                  <a:txBody>
                    <a:bodyPr/>
                    <a:lstStyle/>
                    <a:p>
                      <a:r>
                        <a:rPr lang="ru-RU" sz="1200" dirty="0" smtClean="0">
                          <a:latin typeface="Akrobat Black" pitchFamily="50" charset="-52"/>
                        </a:rPr>
                        <a:t>Малый предприниматель-совладелец</a:t>
                      </a:r>
                      <a:endParaRPr lang="ru-RU" sz="1200" dirty="0">
                        <a:latin typeface="Akrobat Black" pitchFamily="50" charset="-52"/>
                      </a:endParaRPr>
                    </a:p>
                  </a:txBody>
                  <a:tcPr anchor="ctr">
                    <a:solidFill>
                      <a:srgbClr val="2A7046"/>
                    </a:solidFill>
                  </a:tcPr>
                </a:tc>
                <a:tc>
                  <a:txBody>
                    <a:bodyPr/>
                    <a:lstStyle/>
                    <a:p>
                      <a:r>
                        <a:rPr lang="ru-RU" sz="1200" dirty="0" smtClean="0">
                          <a:latin typeface="Akrobat Black" pitchFamily="50" charset="-52"/>
                        </a:rPr>
                        <a:t>Капиталист</a:t>
                      </a:r>
                      <a:endParaRPr lang="ru-RU" sz="1200" dirty="0">
                        <a:latin typeface="Akrobat Black" pitchFamily="50" charset="-52"/>
                      </a:endParaRPr>
                    </a:p>
                  </a:txBody>
                  <a:tcPr anchor="ctr">
                    <a:solidFill>
                      <a:srgbClr val="2A7046"/>
                    </a:solidFill>
                  </a:tcPr>
                </a:tc>
                <a:tc>
                  <a:txBody>
                    <a:bodyPr/>
                    <a:lstStyle/>
                    <a:p>
                      <a:r>
                        <a:rPr lang="ru-RU" sz="1200" dirty="0" smtClean="0">
                          <a:latin typeface="Akrobat Black" pitchFamily="50" charset="-52"/>
                        </a:rPr>
                        <a:t>Рантье</a:t>
                      </a:r>
                      <a:endParaRPr lang="ru-RU" sz="1200" dirty="0">
                        <a:latin typeface="Akrobat Black" pitchFamily="50" charset="-52"/>
                      </a:endParaRPr>
                    </a:p>
                  </a:txBody>
                  <a:tcPr anchor="ctr">
                    <a:solidFill>
                      <a:srgbClr val="2A7046"/>
                    </a:solidFill>
                  </a:tcPr>
                </a:tc>
                <a:tc>
                  <a:txBody>
                    <a:bodyPr/>
                    <a:lstStyle/>
                    <a:p>
                      <a:r>
                        <a:rPr lang="ru-RU" sz="1200" dirty="0" smtClean="0">
                          <a:latin typeface="Akrobat Black" pitchFamily="50" charset="-52"/>
                        </a:rPr>
                        <a:t>Ремесленник</a:t>
                      </a:r>
                      <a:endParaRPr lang="ru-RU" sz="1200" dirty="0">
                        <a:latin typeface="Akrobat Black" pitchFamily="50" charset="-52"/>
                      </a:endParaRPr>
                    </a:p>
                  </a:txBody>
                  <a:tcPr anchor="ctr">
                    <a:solidFill>
                      <a:srgbClr val="2A7046"/>
                    </a:solidFill>
                  </a:tcPr>
                </a:tc>
              </a:tr>
              <a:tr h="457200">
                <a:tc>
                  <a:txBody>
                    <a:bodyPr/>
                    <a:lstStyle/>
                    <a:p>
                      <a:r>
                        <a:rPr lang="ru-RU" sz="1200" b="1" dirty="0" smtClean="0">
                          <a:solidFill>
                            <a:schemeClr val="tx1">
                              <a:lumMod val="75000"/>
                              <a:lumOff val="25000"/>
                            </a:schemeClr>
                          </a:solidFill>
                          <a:latin typeface="Akrobat" pitchFamily="50" charset="-52"/>
                        </a:rPr>
                        <a:t>Располагаемый капитал</a:t>
                      </a:r>
                      <a:endParaRPr lang="ru-RU" sz="1200" b="1" dirty="0">
                        <a:solidFill>
                          <a:schemeClr val="tx1">
                            <a:lumMod val="75000"/>
                            <a:lumOff val="25000"/>
                          </a:schemeClr>
                        </a:solidFill>
                        <a:latin typeface="Akrobat" pitchFamily="50" charset="-52"/>
                      </a:endParaRPr>
                    </a:p>
                  </a:txBody>
                  <a:tcPr/>
                </a:tc>
                <a:tc>
                  <a:txBody>
                    <a:bodyPr/>
                    <a:lstStyle/>
                    <a:p>
                      <a:pPr algn="ctr"/>
                      <a:r>
                        <a:rPr lang="ru-RU" sz="1400" b="0" dirty="0" smtClean="0">
                          <a:solidFill>
                            <a:schemeClr val="tx1">
                              <a:lumMod val="75000"/>
                              <a:lumOff val="25000"/>
                            </a:schemeClr>
                          </a:solidFill>
                          <a:latin typeface="Akrobat" pitchFamily="50" charset="-52"/>
                        </a:rPr>
                        <a:t>2</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1</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1</a:t>
                      </a:r>
                      <a:endParaRPr lang="ru-RU" sz="1400" b="0" dirty="0">
                        <a:solidFill>
                          <a:schemeClr val="tx1">
                            <a:lumMod val="75000"/>
                            <a:lumOff val="25000"/>
                          </a:schemeClr>
                        </a:solidFill>
                        <a:latin typeface="Akrobat" pitchFamily="50" charset="-52"/>
                      </a:endParaRPr>
                    </a:p>
                  </a:txBody>
                  <a:tcPr anchor="ctr"/>
                </a:tc>
              </a:tr>
              <a:tr h="457200">
                <a:tc>
                  <a:txBody>
                    <a:bodyPr/>
                    <a:lstStyle/>
                    <a:p>
                      <a:r>
                        <a:rPr lang="ru-RU" sz="1200" b="1" dirty="0" smtClean="0">
                          <a:solidFill>
                            <a:schemeClr val="tx1">
                              <a:lumMod val="75000"/>
                              <a:lumOff val="25000"/>
                            </a:schemeClr>
                          </a:solidFill>
                          <a:latin typeface="Akrobat" pitchFamily="50" charset="-52"/>
                        </a:rPr>
                        <a:t>Риск принятия решений</a:t>
                      </a:r>
                      <a:endParaRPr lang="ru-RU" sz="1200" b="1" dirty="0">
                        <a:solidFill>
                          <a:schemeClr val="tx1">
                            <a:lumMod val="75000"/>
                            <a:lumOff val="25000"/>
                          </a:schemeClr>
                        </a:solidFill>
                        <a:latin typeface="Akrobat" pitchFamily="50" charset="-52"/>
                      </a:endParaRPr>
                    </a:p>
                  </a:txBody>
                  <a:tcP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2</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1</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0</a:t>
                      </a:r>
                      <a:endParaRPr lang="ru-RU" sz="1400" b="0" dirty="0">
                        <a:solidFill>
                          <a:schemeClr val="tx1">
                            <a:lumMod val="75000"/>
                            <a:lumOff val="25000"/>
                          </a:schemeClr>
                        </a:solidFill>
                        <a:latin typeface="Akrobat" pitchFamily="50" charset="-52"/>
                      </a:endParaRPr>
                    </a:p>
                  </a:txBody>
                  <a:tcPr anchor="ctr"/>
                </a:tc>
              </a:tr>
              <a:tr h="370840">
                <a:tc>
                  <a:txBody>
                    <a:bodyPr/>
                    <a:lstStyle/>
                    <a:p>
                      <a:r>
                        <a:rPr lang="ru-RU" sz="1200" b="1" dirty="0" smtClean="0">
                          <a:solidFill>
                            <a:schemeClr val="tx1">
                              <a:lumMod val="75000"/>
                              <a:lumOff val="25000"/>
                            </a:schemeClr>
                          </a:solidFill>
                          <a:latin typeface="Akrobat" pitchFamily="50" charset="-52"/>
                        </a:rPr>
                        <a:t>Собственный труд</a:t>
                      </a:r>
                      <a:endParaRPr lang="ru-RU" sz="1200" b="1" dirty="0">
                        <a:solidFill>
                          <a:schemeClr val="tx1">
                            <a:lumMod val="75000"/>
                            <a:lumOff val="25000"/>
                          </a:schemeClr>
                        </a:solidFill>
                        <a:latin typeface="Akrobat" pitchFamily="50" charset="-52"/>
                      </a:endParaRPr>
                    </a:p>
                  </a:txBody>
                  <a:tcP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3</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1</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0</a:t>
                      </a:r>
                      <a:endParaRPr lang="ru-RU" sz="1400" b="0" dirty="0">
                        <a:solidFill>
                          <a:schemeClr val="tx1">
                            <a:lumMod val="75000"/>
                            <a:lumOff val="25000"/>
                          </a:schemeClr>
                        </a:solidFill>
                        <a:latin typeface="Akrobat" pitchFamily="50" charset="-52"/>
                      </a:endParaRPr>
                    </a:p>
                  </a:txBody>
                  <a:tcPr anchor="ctr"/>
                </a:tc>
                <a:tc>
                  <a:txBody>
                    <a:bodyPr/>
                    <a:lstStyle/>
                    <a:p>
                      <a:pPr algn="ctr"/>
                      <a:r>
                        <a:rPr lang="ru-RU" sz="1400" b="0" dirty="0" smtClean="0">
                          <a:solidFill>
                            <a:schemeClr val="tx1">
                              <a:lumMod val="75000"/>
                              <a:lumOff val="25000"/>
                            </a:schemeClr>
                          </a:solidFill>
                          <a:latin typeface="Akrobat" pitchFamily="50" charset="-52"/>
                        </a:rPr>
                        <a:t>2</a:t>
                      </a:r>
                      <a:endParaRPr lang="ru-RU" sz="1400" b="0" dirty="0">
                        <a:solidFill>
                          <a:schemeClr val="tx1">
                            <a:lumMod val="75000"/>
                            <a:lumOff val="25000"/>
                          </a:schemeClr>
                        </a:solidFill>
                        <a:latin typeface="Akrobat" pitchFamily="50" charset="-52"/>
                      </a:endParaRPr>
                    </a:p>
                  </a:txBody>
                  <a:tcPr anchor="ctr"/>
                </a:tc>
              </a:tr>
              <a:tr h="370840">
                <a:tc>
                  <a:txBody>
                    <a:bodyPr/>
                    <a:lstStyle/>
                    <a:p>
                      <a:r>
                        <a:rPr lang="ru-RU" sz="1200" b="1" dirty="0" smtClean="0">
                          <a:solidFill>
                            <a:schemeClr val="tx1">
                              <a:lumMod val="75000"/>
                              <a:lumOff val="25000"/>
                            </a:schemeClr>
                          </a:solidFill>
                          <a:latin typeface="Akrobat Black" pitchFamily="50" charset="-52"/>
                        </a:rPr>
                        <a:t>Итоговая оценка</a:t>
                      </a:r>
                      <a:endParaRPr lang="ru-RU" sz="1200" b="1" dirty="0">
                        <a:solidFill>
                          <a:schemeClr val="tx1">
                            <a:lumMod val="75000"/>
                            <a:lumOff val="25000"/>
                          </a:schemeClr>
                        </a:solidFill>
                        <a:latin typeface="Akrobat Black" pitchFamily="50" charset="-52"/>
                      </a:endParaRPr>
                    </a:p>
                  </a:txBody>
                  <a:tcPr/>
                </a:tc>
                <a:tc>
                  <a:txBody>
                    <a:bodyPr/>
                    <a:lstStyle/>
                    <a:p>
                      <a:pPr algn="ctr"/>
                      <a:r>
                        <a:rPr lang="ru-RU" sz="1400" b="1" dirty="0" smtClean="0">
                          <a:solidFill>
                            <a:schemeClr val="tx1">
                              <a:lumMod val="75000"/>
                              <a:lumOff val="25000"/>
                            </a:schemeClr>
                          </a:solidFill>
                          <a:latin typeface="Akrobat" pitchFamily="50" charset="-52"/>
                        </a:rPr>
                        <a:t>8</a:t>
                      </a:r>
                      <a:endParaRPr lang="ru-RU" sz="1400" b="1" dirty="0">
                        <a:solidFill>
                          <a:schemeClr val="tx1">
                            <a:lumMod val="75000"/>
                            <a:lumOff val="25000"/>
                          </a:schemeClr>
                        </a:solidFill>
                        <a:latin typeface="Akrobat" pitchFamily="50" charset="-52"/>
                      </a:endParaRPr>
                    </a:p>
                  </a:txBody>
                  <a:tcPr anchor="ctr"/>
                </a:tc>
                <a:tc>
                  <a:txBody>
                    <a:bodyPr/>
                    <a:lstStyle/>
                    <a:p>
                      <a:pPr algn="ctr"/>
                      <a:r>
                        <a:rPr lang="ru-RU" sz="1400" b="1" dirty="0" smtClean="0">
                          <a:solidFill>
                            <a:schemeClr val="tx1">
                              <a:lumMod val="75000"/>
                              <a:lumOff val="25000"/>
                            </a:schemeClr>
                          </a:solidFill>
                          <a:latin typeface="Akrobat" pitchFamily="50" charset="-52"/>
                        </a:rPr>
                        <a:t>7</a:t>
                      </a:r>
                      <a:endParaRPr lang="ru-RU" sz="1400" b="1" dirty="0">
                        <a:solidFill>
                          <a:schemeClr val="tx1">
                            <a:lumMod val="75000"/>
                            <a:lumOff val="25000"/>
                          </a:schemeClr>
                        </a:solidFill>
                        <a:latin typeface="Akrobat" pitchFamily="50" charset="-52"/>
                      </a:endParaRPr>
                    </a:p>
                  </a:txBody>
                  <a:tcPr anchor="ctr"/>
                </a:tc>
                <a:tc>
                  <a:txBody>
                    <a:bodyPr/>
                    <a:lstStyle/>
                    <a:p>
                      <a:pPr algn="ctr"/>
                      <a:r>
                        <a:rPr lang="ru-RU" sz="1400" b="1" dirty="0" smtClean="0">
                          <a:solidFill>
                            <a:schemeClr val="tx1">
                              <a:lumMod val="75000"/>
                              <a:lumOff val="25000"/>
                            </a:schemeClr>
                          </a:solidFill>
                          <a:latin typeface="Akrobat" pitchFamily="50" charset="-52"/>
                        </a:rPr>
                        <a:t>6</a:t>
                      </a:r>
                      <a:endParaRPr lang="ru-RU" sz="1400" b="1" dirty="0">
                        <a:solidFill>
                          <a:schemeClr val="tx1">
                            <a:lumMod val="75000"/>
                            <a:lumOff val="25000"/>
                          </a:schemeClr>
                        </a:solidFill>
                        <a:latin typeface="Akrobat" pitchFamily="50" charset="-52"/>
                      </a:endParaRPr>
                    </a:p>
                  </a:txBody>
                  <a:tcPr anchor="ctr"/>
                </a:tc>
                <a:tc>
                  <a:txBody>
                    <a:bodyPr/>
                    <a:lstStyle/>
                    <a:p>
                      <a:pPr algn="ctr"/>
                      <a:r>
                        <a:rPr lang="ru-RU" sz="1400" b="1" dirty="0" smtClean="0">
                          <a:solidFill>
                            <a:schemeClr val="tx1">
                              <a:lumMod val="75000"/>
                              <a:lumOff val="25000"/>
                            </a:schemeClr>
                          </a:solidFill>
                          <a:latin typeface="Akrobat" pitchFamily="50" charset="-52"/>
                        </a:rPr>
                        <a:t>4</a:t>
                      </a:r>
                      <a:endParaRPr lang="ru-RU" sz="1400" b="1" dirty="0">
                        <a:solidFill>
                          <a:schemeClr val="tx1">
                            <a:lumMod val="75000"/>
                            <a:lumOff val="25000"/>
                          </a:schemeClr>
                        </a:solidFill>
                        <a:latin typeface="Akrobat" pitchFamily="50" charset="-52"/>
                      </a:endParaRPr>
                    </a:p>
                  </a:txBody>
                  <a:tcPr anchor="ctr"/>
                </a:tc>
                <a:tc>
                  <a:txBody>
                    <a:bodyPr/>
                    <a:lstStyle/>
                    <a:p>
                      <a:pPr algn="ctr"/>
                      <a:r>
                        <a:rPr lang="ru-RU" sz="1400" b="1" dirty="0" smtClean="0">
                          <a:solidFill>
                            <a:schemeClr val="tx1">
                              <a:lumMod val="75000"/>
                              <a:lumOff val="25000"/>
                            </a:schemeClr>
                          </a:solidFill>
                          <a:latin typeface="Akrobat" pitchFamily="50" charset="-52"/>
                        </a:rPr>
                        <a:t>3</a:t>
                      </a:r>
                      <a:endParaRPr lang="ru-RU" sz="1400" b="1" dirty="0">
                        <a:solidFill>
                          <a:schemeClr val="tx1">
                            <a:lumMod val="75000"/>
                            <a:lumOff val="25000"/>
                          </a:schemeClr>
                        </a:solidFill>
                        <a:latin typeface="Akrobat" pitchFamily="50" charset="-52"/>
                      </a:endParaRPr>
                    </a:p>
                  </a:txBody>
                  <a:tcPr anchor="ctr"/>
                </a:tc>
              </a:tr>
            </a:tbl>
          </a:graphicData>
        </a:graphic>
      </p:graphicFrame>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10. Факторный анализ бизнес-персон</a:t>
            </a:r>
            <a:endParaRPr lang="ru-RU" altLang="ru-RU" dirty="0">
              <a:latin typeface="Akrobat Black" panose="00000A00000000000000" charset="0"/>
            </a:endParaRPr>
          </a:p>
        </p:txBody>
      </p:sp>
      <p:sp>
        <p:nvSpPr>
          <p:cNvPr id="5"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24</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7540986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11. Модель жизненного цикла Предпринимательской деятельности</a:t>
            </a:r>
            <a:endParaRPr lang="ru-RU" altLang="ru-RU" dirty="0">
              <a:latin typeface="Akrobat Black" panose="00000A00000000000000" charset="0"/>
            </a:endParaRPr>
          </a:p>
        </p:txBody>
      </p:sp>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25</a:t>
            </a:fld>
            <a:endParaRPr lang="ru-RU" dirty="0">
              <a:solidFill>
                <a:schemeClr val="bg1"/>
              </a:solidFill>
              <a:latin typeface="Akrobat" pitchFamily="50" charset="-52"/>
            </a:endParaRPr>
          </a:p>
        </p:txBody>
      </p:sp>
      <p:pic>
        <p:nvPicPr>
          <p:cNvPr id="1220" name="Picture 19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2215" y="987574"/>
            <a:ext cx="6481763" cy="3706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84836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11. Модель жизненного цикла Предпринимательской деятельности</a:t>
            </a:r>
            <a:endParaRPr lang="ru-RU" altLang="ru-RU" dirty="0">
              <a:latin typeface="Akrobat Black" panose="00000A00000000000000" charset="0"/>
            </a:endParaRPr>
          </a:p>
        </p:txBody>
      </p:sp>
      <p:pic>
        <p:nvPicPr>
          <p:cNvPr id="2" name="IMG_244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rot="10800000" flipH="1" flipV="1">
            <a:off x="1818333" y="123478"/>
            <a:ext cx="5075285" cy="4699338"/>
          </a:xfrm>
          <a:prstGeom prst="rect">
            <a:avLst/>
          </a:prstGeom>
          <a:scene3d>
            <a:camera prst="orthographicFront">
              <a:rot lat="0" lon="300000" rev="0"/>
            </a:camera>
            <a:lightRig rig="threePt" dir="t"/>
          </a:scene3d>
        </p:spPr>
      </p:pic>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26</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97146567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1079104" y="823598"/>
            <a:ext cx="8064896" cy="3631741"/>
          </a:xfrm>
          <a:prstGeom prst="rect">
            <a:avLst/>
          </a:prstGeom>
        </p:spPr>
        <p:txBody>
          <a:bodyPr wrap="square" lIns="91418" tIns="45709" rIns="91418" bIns="45709">
            <a:spAutoFit/>
          </a:bodyPr>
          <a:lstStyle/>
          <a:p>
            <a:r>
              <a:rPr lang="ru-RU" sz="2000" dirty="0">
                <a:solidFill>
                  <a:schemeClr val="tx1">
                    <a:lumMod val="65000"/>
                    <a:lumOff val="35000"/>
                  </a:schemeClr>
                </a:solidFill>
                <a:latin typeface="Akrobat" pitchFamily="50" charset="-52"/>
              </a:rPr>
              <a:t> </a:t>
            </a:r>
          </a:p>
          <a:p>
            <a:pPr>
              <a:lnSpc>
                <a:spcPct val="150000"/>
              </a:lnSpc>
            </a:pPr>
            <a:r>
              <a:rPr lang="ru-RU" sz="2000" b="1" dirty="0" smtClean="0">
                <a:solidFill>
                  <a:schemeClr val="tx1">
                    <a:lumMod val="65000"/>
                    <a:lumOff val="35000"/>
                  </a:schemeClr>
                </a:solidFill>
                <a:latin typeface="Akrobat" pitchFamily="50" charset="-52"/>
              </a:rPr>
              <a:t>Предпринимательское </a:t>
            </a:r>
            <a:r>
              <a:rPr lang="ru-RU" sz="2000" b="1" dirty="0">
                <a:solidFill>
                  <a:schemeClr val="tx1">
                    <a:lumMod val="65000"/>
                    <a:lumOff val="35000"/>
                  </a:schemeClr>
                </a:solidFill>
                <a:latin typeface="Akrobat" pitchFamily="50" charset="-52"/>
              </a:rPr>
              <a:t>вещество </a:t>
            </a:r>
            <a:r>
              <a:rPr lang="ru-RU" sz="2000" b="1" dirty="0" smtClean="0">
                <a:solidFill>
                  <a:schemeClr val="tx1">
                    <a:lumMod val="65000"/>
                    <a:lumOff val="35000"/>
                  </a:schemeClr>
                </a:solidFill>
                <a:latin typeface="Akrobat" pitchFamily="50" charset="-52"/>
              </a:rPr>
              <a:t>– </a:t>
            </a:r>
          </a:p>
          <a:p>
            <a:pPr>
              <a:lnSpc>
                <a:spcPct val="150000"/>
              </a:lnSpc>
            </a:pPr>
            <a:r>
              <a:rPr lang="ru-RU" sz="2000" b="1" dirty="0">
                <a:solidFill>
                  <a:schemeClr val="tx1">
                    <a:lumMod val="65000"/>
                    <a:lumOff val="35000"/>
                  </a:schemeClr>
                </a:solidFill>
                <a:latin typeface="Akrobat" pitchFamily="50" charset="-52"/>
              </a:rPr>
              <a:t>э</a:t>
            </a:r>
            <a:r>
              <a:rPr lang="ru-RU" sz="2000" b="1" dirty="0" smtClean="0">
                <a:solidFill>
                  <a:schemeClr val="tx1">
                    <a:lumMod val="65000"/>
                    <a:lumOff val="35000"/>
                  </a:schemeClr>
                </a:solidFill>
                <a:latin typeface="Akrobat" pitchFamily="50" charset="-52"/>
              </a:rPr>
              <a:t>то исключительная </a:t>
            </a:r>
            <a:r>
              <a:rPr lang="ru-RU" sz="2000" b="1" dirty="0">
                <a:solidFill>
                  <a:schemeClr val="tx1">
                    <a:lumMod val="65000"/>
                    <a:lumOff val="35000"/>
                  </a:schemeClr>
                </a:solidFill>
                <a:latin typeface="Akrobat" pitchFamily="50" charset="-52"/>
              </a:rPr>
              <a:t>способность к успеху в бизнесе </a:t>
            </a:r>
            <a:endParaRPr lang="ru-RU" sz="2000" b="1" dirty="0" smtClean="0">
              <a:solidFill>
                <a:schemeClr val="tx1">
                  <a:lumMod val="65000"/>
                  <a:lumOff val="35000"/>
                </a:schemeClr>
              </a:solidFill>
              <a:latin typeface="Akrobat" pitchFamily="50" charset="-52"/>
            </a:endParaRPr>
          </a:p>
          <a:p>
            <a:pPr>
              <a:lnSpc>
                <a:spcPct val="150000"/>
              </a:lnSpc>
            </a:pPr>
            <a:r>
              <a:rPr lang="ru-RU" sz="2000" b="1" dirty="0" smtClean="0">
                <a:solidFill>
                  <a:schemeClr val="tx1">
                    <a:lumMod val="65000"/>
                    <a:lumOff val="35000"/>
                  </a:schemeClr>
                </a:solidFill>
                <a:latin typeface="Akrobat" pitchFamily="50" charset="-52"/>
              </a:rPr>
              <a:t>через </a:t>
            </a:r>
            <a:r>
              <a:rPr lang="ru-RU" sz="2000" b="1" dirty="0">
                <a:solidFill>
                  <a:schemeClr val="tx1">
                    <a:lumMod val="65000"/>
                    <a:lumOff val="35000"/>
                  </a:schemeClr>
                </a:solidFill>
                <a:latin typeface="Akrobat" pitchFamily="50" charset="-52"/>
              </a:rPr>
              <a:t>концентрацию </a:t>
            </a:r>
            <a:r>
              <a:rPr lang="ru-RU" sz="2000" b="1" dirty="0" smtClean="0">
                <a:solidFill>
                  <a:srgbClr val="2A7046"/>
                </a:solidFill>
                <a:latin typeface="Akrobat" pitchFamily="50" charset="-52"/>
              </a:rPr>
              <a:t>4-х </a:t>
            </a:r>
            <a:r>
              <a:rPr lang="ru-RU" sz="2000" b="1" dirty="0">
                <a:solidFill>
                  <a:srgbClr val="2A7046"/>
                </a:solidFill>
                <a:latin typeface="Akrobat" pitchFamily="50" charset="-52"/>
              </a:rPr>
              <a:t>личных сил</a:t>
            </a:r>
            <a:r>
              <a:rPr lang="ru-RU" sz="2000" b="1" dirty="0">
                <a:solidFill>
                  <a:schemeClr val="tx1">
                    <a:lumMod val="65000"/>
                    <a:lumOff val="35000"/>
                  </a:schemeClr>
                </a:solidFill>
                <a:latin typeface="Akrobat" pitchFamily="50" charset="-52"/>
              </a:rPr>
              <a:t>: </a:t>
            </a:r>
            <a:endParaRPr lang="ru-RU" sz="2000" b="1" dirty="0" smtClean="0">
              <a:solidFill>
                <a:schemeClr val="tx1">
                  <a:lumMod val="65000"/>
                  <a:lumOff val="35000"/>
                </a:schemeClr>
              </a:solidFill>
              <a:latin typeface="Akrobat" pitchFamily="50" charset="-52"/>
            </a:endParaRPr>
          </a:p>
          <a:p>
            <a:pPr>
              <a:lnSpc>
                <a:spcPct val="150000"/>
              </a:lnSpc>
            </a:pPr>
            <a:r>
              <a:rPr lang="ru-RU" sz="2000" b="1" dirty="0">
                <a:solidFill>
                  <a:schemeClr val="tx1">
                    <a:lumMod val="65000"/>
                    <a:lumOff val="35000"/>
                  </a:schemeClr>
                </a:solidFill>
                <a:latin typeface="Akrobat" pitchFamily="50" charset="-52"/>
              </a:rPr>
              <a:t>*</a:t>
            </a:r>
            <a:r>
              <a:rPr lang="ru-RU" sz="2000" b="1" dirty="0" smtClean="0">
                <a:solidFill>
                  <a:schemeClr val="tx1">
                    <a:lumMod val="65000"/>
                    <a:lumOff val="35000"/>
                  </a:schemeClr>
                </a:solidFill>
                <a:latin typeface="Akrobat" pitchFamily="50" charset="-52"/>
              </a:rPr>
              <a:t>воли </a:t>
            </a:r>
          </a:p>
          <a:p>
            <a:pPr>
              <a:lnSpc>
                <a:spcPct val="150000"/>
              </a:lnSpc>
            </a:pPr>
            <a:r>
              <a:rPr lang="ru-RU" sz="2000" b="1" dirty="0">
                <a:solidFill>
                  <a:schemeClr val="tx1">
                    <a:lumMod val="65000"/>
                    <a:lumOff val="35000"/>
                  </a:schemeClr>
                </a:solidFill>
                <a:latin typeface="Akrobat" pitchFamily="50" charset="-52"/>
              </a:rPr>
              <a:t>*</a:t>
            </a:r>
            <a:r>
              <a:rPr lang="ru-RU" sz="2000" b="1" dirty="0" smtClean="0">
                <a:solidFill>
                  <a:schemeClr val="tx1">
                    <a:lumMod val="65000"/>
                    <a:lumOff val="35000"/>
                  </a:schemeClr>
                </a:solidFill>
                <a:latin typeface="Akrobat" pitchFamily="50" charset="-52"/>
              </a:rPr>
              <a:t>точности </a:t>
            </a:r>
          </a:p>
          <a:p>
            <a:pPr>
              <a:lnSpc>
                <a:spcPct val="150000"/>
              </a:lnSpc>
            </a:pPr>
            <a:r>
              <a:rPr lang="ru-RU" sz="2000" b="1" dirty="0">
                <a:solidFill>
                  <a:schemeClr val="tx1">
                    <a:lumMod val="65000"/>
                    <a:lumOff val="35000"/>
                  </a:schemeClr>
                </a:solidFill>
                <a:latin typeface="Akrobat" pitchFamily="50" charset="-52"/>
              </a:rPr>
              <a:t>*</a:t>
            </a:r>
            <a:r>
              <a:rPr lang="ru-RU" sz="2000" b="1" dirty="0" smtClean="0">
                <a:solidFill>
                  <a:schemeClr val="tx1">
                    <a:lumMod val="65000"/>
                    <a:lumOff val="35000"/>
                  </a:schemeClr>
                </a:solidFill>
                <a:latin typeface="Akrobat" pitchFamily="50" charset="-52"/>
              </a:rPr>
              <a:t>любознательности</a:t>
            </a:r>
          </a:p>
          <a:p>
            <a:pPr>
              <a:lnSpc>
                <a:spcPct val="150000"/>
              </a:lnSpc>
            </a:pPr>
            <a:r>
              <a:rPr lang="ru-RU" sz="2000" b="1" dirty="0" smtClean="0">
                <a:solidFill>
                  <a:schemeClr val="tx1">
                    <a:lumMod val="65000"/>
                    <a:lumOff val="35000"/>
                  </a:schemeClr>
                </a:solidFill>
                <a:latin typeface="Akrobat" pitchFamily="50" charset="-52"/>
              </a:rPr>
              <a:t>*ответственности </a:t>
            </a:r>
            <a:endParaRPr lang="ru-RU" sz="2000" dirty="0">
              <a:solidFill>
                <a:schemeClr val="tx1">
                  <a:lumMod val="65000"/>
                  <a:lumOff val="35000"/>
                </a:schemeClr>
              </a:solidFill>
              <a:latin typeface="Akrobat" pitchFamily="50" charset="-52"/>
            </a:endParaRPr>
          </a:p>
        </p:txBody>
      </p:sp>
      <p:sp>
        <p:nvSpPr>
          <p:cNvPr id="8" name="Прямоугольник 7"/>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9" name="Прямоугольник 8"/>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12. Как учиться предпринимательству</a:t>
            </a:r>
            <a:endParaRPr lang="ru-RU" altLang="ru-RU" dirty="0">
              <a:latin typeface="Akrobat Black" panose="00000A00000000000000" charset="0"/>
            </a:endParaRPr>
          </a:p>
        </p:txBody>
      </p:sp>
      <p:sp>
        <p:nvSpPr>
          <p:cNvPr id="5"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27</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3203154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611560" y="731492"/>
            <a:ext cx="8280920" cy="4154973"/>
          </a:xfrm>
          <a:prstGeom prst="rect">
            <a:avLst/>
          </a:prstGeom>
        </p:spPr>
        <p:txBody>
          <a:bodyPr wrap="square" lIns="91418" tIns="45709" rIns="91418" bIns="45709" numCol="2">
            <a:spAutoFit/>
          </a:bodyPr>
          <a:lstStyle/>
          <a:p>
            <a:r>
              <a:rPr lang="ru-RU" sz="1200" dirty="0">
                <a:solidFill>
                  <a:schemeClr val="tx1">
                    <a:lumMod val="65000"/>
                    <a:lumOff val="35000"/>
                  </a:schemeClr>
                </a:solidFill>
                <a:latin typeface="Akrobat" pitchFamily="50" charset="-52"/>
              </a:rPr>
              <a:t> </a:t>
            </a:r>
          </a:p>
          <a:p>
            <a:pPr>
              <a:lnSpc>
                <a:spcPct val="150000"/>
              </a:lnSpc>
            </a:pPr>
            <a:r>
              <a:rPr lang="ru-RU" sz="1200" b="1" dirty="0" smtClean="0">
                <a:solidFill>
                  <a:schemeClr val="tx1">
                    <a:lumMod val="65000"/>
                    <a:lumOff val="35000"/>
                  </a:schemeClr>
                </a:solidFill>
                <a:latin typeface="Akrobat" pitchFamily="50" charset="-52"/>
              </a:rPr>
              <a:t>Будьте </a:t>
            </a:r>
            <a:r>
              <a:rPr lang="ru-RU" sz="1200" b="1" dirty="0">
                <a:solidFill>
                  <a:schemeClr val="tx1">
                    <a:lumMod val="65000"/>
                    <a:lumOff val="35000"/>
                  </a:schemeClr>
                </a:solidFill>
                <a:latin typeface="Akrobat" pitchFamily="50" charset="-52"/>
              </a:rPr>
              <a:t>голодными. </a:t>
            </a:r>
          </a:p>
          <a:p>
            <a:pPr>
              <a:lnSpc>
                <a:spcPct val="150000"/>
              </a:lnSpc>
            </a:pPr>
            <a:r>
              <a:rPr lang="ru-RU" sz="1200" b="1" dirty="0">
                <a:solidFill>
                  <a:schemeClr val="tx1">
                    <a:lumMod val="65000"/>
                    <a:lumOff val="35000"/>
                  </a:schemeClr>
                </a:solidFill>
                <a:latin typeface="Akrobat" pitchFamily="50" charset="-52"/>
              </a:rPr>
              <a:t>Берегите ресурсы</a:t>
            </a:r>
          </a:p>
          <a:p>
            <a:pPr>
              <a:lnSpc>
                <a:spcPct val="150000"/>
              </a:lnSpc>
            </a:pPr>
            <a:r>
              <a:rPr lang="ru-RU" sz="1200" b="1" dirty="0">
                <a:solidFill>
                  <a:schemeClr val="tx1">
                    <a:lumMod val="65000"/>
                    <a:lumOff val="35000"/>
                  </a:schemeClr>
                </a:solidFill>
                <a:latin typeface="Akrobat" pitchFamily="50" charset="-52"/>
              </a:rPr>
              <a:t>Предпринимателя нужно развивать в себе с детства и всю жизнь. </a:t>
            </a:r>
          </a:p>
          <a:p>
            <a:pPr>
              <a:lnSpc>
                <a:spcPct val="150000"/>
              </a:lnSpc>
            </a:pPr>
            <a:r>
              <a:rPr lang="ru-RU" sz="1200" b="1" dirty="0">
                <a:solidFill>
                  <a:schemeClr val="tx1">
                    <a:lumMod val="65000"/>
                    <a:lumOff val="35000"/>
                  </a:schemeClr>
                </a:solidFill>
                <a:latin typeface="Akrobat" pitchFamily="50" charset="-52"/>
              </a:rPr>
              <a:t>Спорт - это лучший тренажер ПВ.</a:t>
            </a:r>
          </a:p>
          <a:p>
            <a:pPr>
              <a:lnSpc>
                <a:spcPct val="150000"/>
              </a:lnSpc>
            </a:pPr>
            <a:r>
              <a:rPr lang="ru-RU" sz="1200" b="1" dirty="0">
                <a:solidFill>
                  <a:schemeClr val="tx1">
                    <a:lumMod val="65000"/>
                    <a:lumOff val="35000"/>
                  </a:schemeClr>
                </a:solidFill>
                <a:latin typeface="Akrobat" pitchFamily="50" charset="-52"/>
              </a:rPr>
              <a:t>Учитесь у родителей, кумиров, менторов, партнеров, друзей, </a:t>
            </a:r>
          </a:p>
          <a:p>
            <a:pPr>
              <a:lnSpc>
                <a:spcPct val="150000"/>
              </a:lnSpc>
            </a:pPr>
            <a:r>
              <a:rPr lang="ru-RU" sz="1200" b="1" dirty="0">
                <a:solidFill>
                  <a:schemeClr val="tx1">
                    <a:lumMod val="65000"/>
                    <a:lumOff val="35000"/>
                  </a:schemeClr>
                </a:solidFill>
                <a:latin typeface="Akrobat" pitchFamily="50" charset="-52"/>
              </a:rPr>
              <a:t>конкурентов у всех и всегда.</a:t>
            </a:r>
          </a:p>
          <a:p>
            <a:pPr>
              <a:lnSpc>
                <a:spcPct val="150000"/>
              </a:lnSpc>
            </a:pPr>
            <a:r>
              <a:rPr lang="ru-RU" sz="1200" b="1" dirty="0">
                <a:solidFill>
                  <a:schemeClr val="tx1">
                    <a:lumMod val="65000"/>
                    <a:lumOff val="35000"/>
                  </a:schemeClr>
                </a:solidFill>
                <a:latin typeface="Akrobat" pitchFamily="50" charset="-52"/>
              </a:rPr>
              <a:t>Выделяться нужно умом, а не оценками. </a:t>
            </a:r>
            <a:endParaRPr lang="ru-RU" sz="1200" b="1" dirty="0" smtClean="0">
              <a:solidFill>
                <a:schemeClr val="tx1">
                  <a:lumMod val="65000"/>
                  <a:lumOff val="35000"/>
                </a:schemeClr>
              </a:solidFill>
              <a:latin typeface="Akrobat" pitchFamily="50" charset="-52"/>
            </a:endParaRPr>
          </a:p>
          <a:p>
            <a:pPr>
              <a:lnSpc>
                <a:spcPct val="150000"/>
              </a:lnSpc>
            </a:pPr>
            <a:r>
              <a:rPr lang="ru-RU" sz="1200" b="1" dirty="0" smtClean="0">
                <a:solidFill>
                  <a:schemeClr val="tx1">
                    <a:lumMod val="65000"/>
                    <a:lumOff val="35000"/>
                  </a:schemeClr>
                </a:solidFill>
                <a:latin typeface="Akrobat" pitchFamily="50" charset="-52"/>
              </a:rPr>
              <a:t>Бизнес </a:t>
            </a:r>
            <a:r>
              <a:rPr lang="ru-RU" sz="1200" b="1" dirty="0">
                <a:solidFill>
                  <a:schemeClr val="tx1">
                    <a:lumMod val="65000"/>
                    <a:lumOff val="35000"/>
                  </a:schemeClr>
                </a:solidFill>
                <a:latin typeface="Akrobat" pitchFamily="50" charset="-52"/>
              </a:rPr>
              <a:t>- это жизнь людей. Учитесь жизни.</a:t>
            </a:r>
          </a:p>
          <a:p>
            <a:pPr>
              <a:lnSpc>
                <a:spcPct val="150000"/>
              </a:lnSpc>
            </a:pPr>
            <a:r>
              <a:rPr lang="ru-RU" sz="1200" b="1" dirty="0">
                <a:solidFill>
                  <a:schemeClr val="tx1">
                    <a:lumMod val="65000"/>
                    <a:lumOff val="35000"/>
                  </a:schemeClr>
                </a:solidFill>
                <a:latin typeface="Akrobat" pitchFamily="50" charset="-52"/>
              </a:rPr>
              <a:t>Бизнес - это про деньги. Понимайте и учите экономику. </a:t>
            </a:r>
          </a:p>
          <a:p>
            <a:pPr>
              <a:lnSpc>
                <a:spcPct val="150000"/>
              </a:lnSpc>
            </a:pPr>
            <a:r>
              <a:rPr lang="ru-RU" sz="1200" b="1" dirty="0">
                <a:solidFill>
                  <a:schemeClr val="tx1">
                    <a:lumMod val="65000"/>
                    <a:lumOff val="35000"/>
                  </a:schemeClr>
                </a:solidFill>
                <a:latin typeface="Akrobat" pitchFamily="50" charset="-52"/>
              </a:rPr>
              <a:t>Бизнес - это ремесло . Ремесло - это технологии и труд.</a:t>
            </a:r>
          </a:p>
          <a:p>
            <a:pPr>
              <a:lnSpc>
                <a:spcPct val="150000"/>
              </a:lnSpc>
            </a:pPr>
            <a:r>
              <a:rPr lang="ru-RU" sz="1200" b="1" dirty="0" smtClean="0">
                <a:solidFill>
                  <a:schemeClr val="tx1">
                    <a:lumMod val="65000"/>
                    <a:lumOff val="35000"/>
                  </a:schemeClr>
                </a:solidFill>
                <a:latin typeface="Akrobat" pitchFamily="50" charset="-52"/>
              </a:rPr>
              <a:t>В </a:t>
            </a:r>
            <a:r>
              <a:rPr lang="ru-RU" sz="1200" b="1" dirty="0">
                <a:solidFill>
                  <a:schemeClr val="tx1">
                    <a:lumMod val="65000"/>
                    <a:lumOff val="35000"/>
                  </a:schemeClr>
                </a:solidFill>
                <a:latin typeface="Akrobat" pitchFamily="50" charset="-52"/>
              </a:rPr>
              <a:t>бизнесе одни люди дают деньги другим. Это психология </a:t>
            </a:r>
            <a:endParaRPr lang="ru-RU" sz="1200" b="1" dirty="0" smtClean="0">
              <a:solidFill>
                <a:schemeClr val="tx1">
                  <a:lumMod val="65000"/>
                  <a:lumOff val="35000"/>
                </a:schemeClr>
              </a:solidFill>
              <a:latin typeface="Akrobat" pitchFamily="50" charset="-52"/>
            </a:endParaRPr>
          </a:p>
          <a:p>
            <a:pPr>
              <a:lnSpc>
                <a:spcPct val="150000"/>
              </a:lnSpc>
            </a:pPr>
            <a:endParaRPr lang="ru-RU" sz="1200" b="1" dirty="0">
              <a:solidFill>
                <a:schemeClr val="tx1">
                  <a:lumMod val="65000"/>
                  <a:lumOff val="35000"/>
                </a:schemeClr>
              </a:solidFill>
              <a:latin typeface="Akrobat" pitchFamily="50" charset="-52"/>
            </a:endParaRPr>
          </a:p>
          <a:p>
            <a:pPr>
              <a:lnSpc>
                <a:spcPct val="150000"/>
              </a:lnSpc>
            </a:pPr>
            <a:endParaRPr lang="ru-RU" sz="1200" b="1" dirty="0" smtClean="0">
              <a:solidFill>
                <a:schemeClr val="tx1">
                  <a:lumMod val="65000"/>
                  <a:lumOff val="35000"/>
                </a:schemeClr>
              </a:solidFill>
              <a:latin typeface="Akrobat" pitchFamily="50" charset="-52"/>
            </a:endParaRPr>
          </a:p>
          <a:p>
            <a:pPr>
              <a:lnSpc>
                <a:spcPct val="150000"/>
              </a:lnSpc>
            </a:pPr>
            <a:endParaRPr lang="ru-RU" sz="1200" b="1" dirty="0">
              <a:solidFill>
                <a:schemeClr val="tx1">
                  <a:lumMod val="65000"/>
                  <a:lumOff val="35000"/>
                </a:schemeClr>
              </a:solidFill>
              <a:latin typeface="Akrobat" pitchFamily="50" charset="-52"/>
            </a:endParaRPr>
          </a:p>
          <a:p>
            <a:pPr>
              <a:lnSpc>
                <a:spcPct val="150000"/>
              </a:lnSpc>
            </a:pPr>
            <a:r>
              <a:rPr lang="ru-RU" sz="1200" b="1" dirty="0">
                <a:solidFill>
                  <a:schemeClr val="tx1">
                    <a:lumMod val="65000"/>
                    <a:lumOff val="35000"/>
                  </a:schemeClr>
                </a:solidFill>
                <a:latin typeface="Akrobat" pitchFamily="50" charset="-52"/>
              </a:rPr>
              <a:t>Живите по средствам. Это ответственность.</a:t>
            </a:r>
          </a:p>
          <a:p>
            <a:pPr>
              <a:lnSpc>
                <a:spcPct val="150000"/>
              </a:lnSpc>
            </a:pPr>
            <a:r>
              <a:rPr lang="ru-RU" sz="1200" b="1" dirty="0">
                <a:solidFill>
                  <a:schemeClr val="tx1">
                    <a:lumMod val="65000"/>
                    <a:lumOff val="35000"/>
                  </a:schemeClr>
                </a:solidFill>
                <a:latin typeface="Akrobat" pitchFamily="50" charset="-52"/>
              </a:rPr>
              <a:t>Бизнес - это не война, но армия учит стратегии, дисциплине и точности.</a:t>
            </a:r>
          </a:p>
          <a:p>
            <a:pPr>
              <a:lnSpc>
                <a:spcPct val="150000"/>
              </a:lnSpc>
            </a:pPr>
            <a:r>
              <a:rPr lang="ru-RU" sz="1200" b="1" dirty="0">
                <a:solidFill>
                  <a:schemeClr val="tx1">
                    <a:lumMod val="65000"/>
                    <a:lumOff val="35000"/>
                  </a:schemeClr>
                </a:solidFill>
                <a:latin typeface="Akrobat" pitchFamily="50" charset="-52"/>
              </a:rPr>
              <a:t>Клиент всегда прав. Учитесь сервису.</a:t>
            </a:r>
          </a:p>
          <a:p>
            <a:pPr>
              <a:lnSpc>
                <a:spcPct val="150000"/>
              </a:lnSpc>
            </a:pPr>
            <a:r>
              <a:rPr lang="ru-RU" sz="1200" b="1" dirty="0">
                <a:solidFill>
                  <a:schemeClr val="tx1">
                    <a:lumMod val="65000"/>
                    <a:lumOff val="35000"/>
                  </a:schemeClr>
                </a:solidFill>
                <a:latin typeface="Akrobat" pitchFamily="50" charset="-52"/>
              </a:rPr>
              <a:t>Инновации это оружие бизнеса. Будьте любопытны.</a:t>
            </a:r>
          </a:p>
          <a:p>
            <a:pPr>
              <a:lnSpc>
                <a:spcPct val="150000"/>
              </a:lnSpc>
            </a:pPr>
            <a:r>
              <a:rPr lang="ru-RU" sz="1200" b="1" dirty="0">
                <a:solidFill>
                  <a:schemeClr val="tx1">
                    <a:lumMod val="65000"/>
                    <a:lumOff val="35000"/>
                  </a:schemeClr>
                </a:solidFill>
                <a:latin typeface="Akrobat" pitchFamily="50" charset="-52"/>
              </a:rPr>
              <a:t>Делитесь с теми кто вам помогает.</a:t>
            </a:r>
          </a:p>
          <a:p>
            <a:pPr>
              <a:lnSpc>
                <a:spcPct val="150000"/>
              </a:lnSpc>
            </a:pPr>
            <a:r>
              <a:rPr lang="ru-RU" sz="1200" b="1" dirty="0">
                <a:solidFill>
                  <a:schemeClr val="tx1">
                    <a:lumMod val="65000"/>
                    <a:lumOff val="35000"/>
                  </a:schemeClr>
                </a:solidFill>
                <a:latin typeface="Akrobat" pitchFamily="50" charset="-52"/>
              </a:rPr>
              <a:t>Предприниматель знает главное, а не все.</a:t>
            </a:r>
          </a:p>
          <a:p>
            <a:pPr>
              <a:lnSpc>
                <a:spcPct val="150000"/>
              </a:lnSpc>
            </a:pPr>
            <a:r>
              <a:rPr lang="ru-RU" sz="1200" b="1" dirty="0">
                <a:solidFill>
                  <a:schemeClr val="tx1">
                    <a:lumMod val="65000"/>
                    <a:lumOff val="35000"/>
                  </a:schemeClr>
                </a:solidFill>
                <a:latin typeface="Akrobat" pitchFamily="50" charset="-52"/>
              </a:rPr>
              <a:t>Будьте позитивны. Работа должна быть удовольствием.</a:t>
            </a:r>
          </a:p>
          <a:p>
            <a:pPr>
              <a:lnSpc>
                <a:spcPct val="150000"/>
              </a:lnSpc>
            </a:pPr>
            <a:r>
              <a:rPr lang="ru-RU" sz="1200" b="1" dirty="0">
                <a:solidFill>
                  <a:schemeClr val="tx1">
                    <a:lumMod val="65000"/>
                    <a:lumOff val="35000"/>
                  </a:schemeClr>
                </a:solidFill>
                <a:latin typeface="Akrobat" pitchFamily="50" charset="-52"/>
              </a:rPr>
              <a:t>Все, что не убивает предпринимателя делает его сильнее.</a:t>
            </a:r>
          </a:p>
          <a:p>
            <a:pPr>
              <a:lnSpc>
                <a:spcPct val="150000"/>
              </a:lnSpc>
            </a:pPr>
            <a:r>
              <a:rPr lang="ru-RU" sz="1200" b="1" dirty="0">
                <a:solidFill>
                  <a:schemeClr val="tx1">
                    <a:lumMod val="65000"/>
                    <a:lumOff val="35000"/>
                  </a:schemeClr>
                </a:solidFill>
                <a:latin typeface="Akrobat" pitchFamily="50" charset="-52"/>
              </a:rPr>
              <a:t>Мечтайте о великом. Цель жизни должна быть за её пределами.</a:t>
            </a:r>
          </a:p>
          <a:p>
            <a:pPr>
              <a:lnSpc>
                <a:spcPct val="150000"/>
              </a:lnSpc>
            </a:pPr>
            <a:r>
              <a:rPr lang="ru-RU" sz="1200" b="1" dirty="0">
                <a:solidFill>
                  <a:schemeClr val="tx1">
                    <a:lumMod val="65000"/>
                    <a:lumOff val="35000"/>
                  </a:schemeClr>
                </a:solidFill>
                <a:latin typeface="Akrobat" pitchFamily="50" charset="-52"/>
              </a:rPr>
              <a:t>Главное: работайте, работайте, работайте.</a:t>
            </a:r>
          </a:p>
        </p:txBody>
      </p:sp>
      <p:sp>
        <p:nvSpPr>
          <p:cNvPr id="8" name="Прямоугольник 7"/>
          <p:cNvSpPr/>
          <p:nvPr/>
        </p:nvSpPr>
        <p:spPr>
          <a:xfrm>
            <a:off x="3175" y="247653"/>
            <a:ext cx="6369025"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9" name="Прямоугольник 8"/>
          <p:cNvSpPr/>
          <p:nvPr/>
        </p:nvSpPr>
        <p:spPr>
          <a:xfrm>
            <a:off x="179512" y="366406"/>
            <a:ext cx="633670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12. Как развивать своё предпринимательское вещество</a:t>
            </a:r>
            <a:endParaRPr lang="ru-RU" altLang="ru-RU" dirty="0">
              <a:latin typeface="Akrobat Black" panose="00000A00000000000000" charset="0"/>
            </a:endParaRPr>
          </a:p>
        </p:txBody>
      </p:sp>
      <p:sp>
        <p:nvSpPr>
          <p:cNvPr id="5"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28</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83213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12. Как учиться предпринимательству</a:t>
            </a:r>
            <a:endParaRPr lang="ru-RU" altLang="ru-RU" dirty="0">
              <a:latin typeface="Akrobat Black" panose="00000A00000000000000" charset="0"/>
            </a:endParaRPr>
          </a:p>
        </p:txBody>
      </p:sp>
      <p:graphicFrame>
        <p:nvGraphicFramePr>
          <p:cNvPr id="6" name="Диаграмма 5"/>
          <p:cNvGraphicFramePr/>
          <p:nvPr>
            <p:extLst>
              <p:ext uri="{D42A27DB-BD31-4B8C-83A1-F6EECF244321}">
                <p14:modId xmlns:p14="http://schemas.microsoft.com/office/powerpoint/2010/main" val="1834822234"/>
              </p:ext>
            </p:extLst>
          </p:nvPr>
        </p:nvGraphicFramePr>
        <p:xfrm>
          <a:off x="2156620" y="915566"/>
          <a:ext cx="4608512" cy="347634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42"/>
          <p:cNvSpPr txBox="1"/>
          <p:nvPr/>
        </p:nvSpPr>
        <p:spPr>
          <a:xfrm>
            <a:off x="6587780" y="4371950"/>
            <a:ext cx="1845353" cy="338542"/>
          </a:xfrm>
          <a:prstGeom prst="rect">
            <a:avLst/>
          </a:prstGeom>
          <a:noFill/>
        </p:spPr>
        <p:txBody>
          <a:bodyPr wrap="non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Анкета по </a:t>
            </a:r>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предпринимательству</a:t>
            </a:r>
          </a:p>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СПП ТПП Калининградской обл.</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
        <p:nvSpPr>
          <p:cNvPr id="9"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29</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4702287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Прямоугольник 7"/>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4" name="Прямоугольник 3"/>
          <p:cNvSpPr/>
          <p:nvPr/>
        </p:nvSpPr>
        <p:spPr>
          <a:xfrm>
            <a:off x="768384" y="1000869"/>
            <a:ext cx="6408712" cy="3000821"/>
          </a:xfrm>
          <a:prstGeom prst="rect">
            <a:avLst/>
          </a:prstGeom>
        </p:spPr>
        <p:txBody>
          <a:bodyPr wrap="square" lIns="91418" tIns="45709" rIns="91418" bIns="45709">
            <a:spAutoFit/>
          </a:bodyPr>
          <a:lstStyle/>
          <a:p>
            <a:pPr>
              <a:lnSpc>
                <a:spcPct val="150000"/>
              </a:lnSpc>
            </a:pPr>
            <a:r>
              <a:rPr lang="ru-RU" dirty="0" smtClean="0">
                <a:solidFill>
                  <a:srgbClr val="000000"/>
                </a:solidFill>
                <a:latin typeface="Akrobat" pitchFamily="50" charset="-52"/>
              </a:rPr>
              <a:t>Для </a:t>
            </a:r>
            <a:r>
              <a:rPr lang="ru-RU" dirty="0">
                <a:solidFill>
                  <a:srgbClr val="000000"/>
                </a:solidFill>
                <a:latin typeface="Akrobat" pitchFamily="50" charset="-52"/>
              </a:rPr>
              <a:t>тех кто хочет стать предпринимателем.</a:t>
            </a:r>
          </a:p>
          <a:p>
            <a:pPr>
              <a:lnSpc>
                <a:spcPct val="150000"/>
              </a:lnSpc>
            </a:pPr>
            <a:r>
              <a:rPr lang="ru-RU" dirty="0">
                <a:solidFill>
                  <a:srgbClr val="000000"/>
                </a:solidFill>
                <a:latin typeface="Akrobat" pitchFamily="50" charset="-52"/>
              </a:rPr>
              <a:t>Для тех у кого есть вопросы о предпринимательстве.</a:t>
            </a:r>
          </a:p>
          <a:p>
            <a:pPr>
              <a:lnSpc>
                <a:spcPct val="150000"/>
              </a:lnSpc>
            </a:pPr>
            <a:r>
              <a:rPr lang="ru-RU" dirty="0">
                <a:solidFill>
                  <a:srgbClr val="000000"/>
                </a:solidFill>
                <a:latin typeface="Akrobat" pitchFamily="50" charset="-52"/>
              </a:rPr>
              <a:t>Вы получите простые  ЛИЧНЫЕ ответы предпринимателя.</a:t>
            </a:r>
          </a:p>
          <a:p>
            <a:pPr>
              <a:lnSpc>
                <a:spcPct val="150000"/>
              </a:lnSpc>
            </a:pPr>
            <a:r>
              <a:rPr lang="ru-RU" dirty="0">
                <a:solidFill>
                  <a:srgbClr val="000000"/>
                </a:solidFill>
                <a:latin typeface="Akrobat" pitchFamily="50" charset="-52"/>
              </a:rPr>
              <a:t>Вы узнаете общую теорию предпринимательства от преподавателя и автора учебника.</a:t>
            </a:r>
          </a:p>
          <a:p>
            <a:pPr>
              <a:lnSpc>
                <a:spcPct val="150000"/>
              </a:lnSpc>
            </a:pPr>
            <a:r>
              <a:rPr lang="ru-RU" dirty="0">
                <a:solidFill>
                  <a:srgbClr val="000000"/>
                </a:solidFill>
                <a:latin typeface="Akrobat" pitchFamily="50" charset="-52"/>
              </a:rPr>
              <a:t>С опорой на реальные истории и источники. </a:t>
            </a:r>
          </a:p>
          <a:p>
            <a:pPr>
              <a:lnSpc>
                <a:spcPct val="150000"/>
              </a:lnSpc>
            </a:pPr>
            <a:r>
              <a:rPr lang="ru-RU" dirty="0">
                <a:solidFill>
                  <a:srgbClr val="000000"/>
                </a:solidFill>
                <a:latin typeface="Akrobat" pitchFamily="50" charset="-52"/>
              </a:rPr>
              <a:t>С улыбкой. </a:t>
            </a:r>
          </a:p>
        </p:txBody>
      </p:sp>
      <p:sp>
        <p:nvSpPr>
          <p:cNvPr id="5" name="Прямоугольник 4"/>
          <p:cNvSpPr/>
          <p:nvPr/>
        </p:nvSpPr>
        <p:spPr>
          <a:xfrm>
            <a:off x="2605096" y="4001690"/>
            <a:ext cx="4572000" cy="276999"/>
          </a:xfrm>
          <a:prstGeom prst="rect">
            <a:avLst/>
          </a:prstGeom>
        </p:spPr>
        <p:txBody>
          <a:bodyPr lIns="91418" tIns="45709" rIns="91418" bIns="45709">
            <a:spAutoFit/>
          </a:bodyPr>
          <a:lstStyle/>
          <a:p>
            <a:pPr algn="ctr"/>
            <a:r>
              <a:rPr lang="ru-RU" sz="1200" dirty="0">
                <a:solidFill>
                  <a:srgbClr val="000000"/>
                </a:solidFill>
                <a:latin typeface="Akrobat" pitchFamily="50" charset="-52"/>
              </a:rPr>
              <a:t>Вся презентация для мастер-класса на  </a:t>
            </a:r>
            <a:r>
              <a:rPr lang="en-US" sz="1200" dirty="0">
                <a:solidFill>
                  <a:srgbClr val="000000"/>
                </a:solidFill>
                <a:latin typeface="Akrobat" pitchFamily="50" charset="-52"/>
              </a:rPr>
              <a:t>www.</a:t>
            </a:r>
            <a:r>
              <a:rPr lang="ru-RU" sz="1200" dirty="0">
                <a:solidFill>
                  <a:srgbClr val="000000"/>
                </a:solidFill>
                <a:latin typeface="Akrobat" pitchFamily="50" charset="-52"/>
              </a:rPr>
              <a:t>oleg-ponomarev.ru</a:t>
            </a:r>
          </a:p>
        </p:txBody>
      </p:sp>
      <p:sp>
        <p:nvSpPr>
          <p:cNvPr id="7" name="TextBox 6"/>
          <p:cNvSpPr txBox="1"/>
          <p:nvPr/>
        </p:nvSpPr>
        <p:spPr>
          <a:xfrm>
            <a:off x="775547" y="350956"/>
            <a:ext cx="3037967" cy="369310"/>
          </a:xfrm>
          <a:prstGeom prst="rect">
            <a:avLst/>
          </a:prstGeom>
          <a:solidFill>
            <a:srgbClr val="2A7046"/>
          </a:solidFill>
        </p:spPr>
        <p:txBody>
          <a:bodyPr wrap="none" lIns="91418" tIns="45709" rIns="91418" bIns="45709" rtlCol="0">
            <a:spAutoFit/>
          </a:bodyPr>
          <a:lstStyle/>
          <a:p>
            <a:r>
              <a:rPr lang="ru-RU" b="1" dirty="0" smtClean="0">
                <a:solidFill>
                  <a:schemeClr val="bg1"/>
                </a:solidFill>
                <a:latin typeface="Akrobat Black" pitchFamily="50" charset="-52"/>
              </a:rPr>
              <a:t>2. Для </a:t>
            </a:r>
            <a:r>
              <a:rPr lang="ru-RU" b="1" dirty="0">
                <a:solidFill>
                  <a:schemeClr val="bg1"/>
                </a:solidFill>
                <a:latin typeface="Akrobat Black" pitchFamily="50" charset="-52"/>
              </a:rPr>
              <a:t>кого этот мастер-класс? </a:t>
            </a:r>
          </a:p>
        </p:txBody>
      </p:sp>
      <p:sp>
        <p:nvSpPr>
          <p:cNvPr id="10"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1861866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5856" y="840589"/>
            <a:ext cx="2376264" cy="3574508"/>
          </a:xfrm>
          <a:prstGeom prst="rect">
            <a:avLst/>
          </a:prstGeom>
        </p:spPr>
      </p:pic>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12. Как учиться предпринимательству</a:t>
            </a:r>
            <a:endParaRPr lang="ru-RU" altLang="ru-RU" dirty="0">
              <a:latin typeface="Akrobat Black" panose="00000A00000000000000" charset="0"/>
            </a:endParaRPr>
          </a:p>
        </p:txBody>
      </p:sp>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30</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1840727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13 КНИГИ</a:t>
            </a:r>
            <a:endParaRPr lang="ru-RU" altLang="ru-RU" dirty="0">
              <a:latin typeface="Akrobat Black" panose="00000A00000000000000" charset="0"/>
            </a:endParaRPr>
          </a:p>
        </p:txBody>
      </p:sp>
      <p:sp>
        <p:nvSpPr>
          <p:cNvPr id="5" name="TextBox 4"/>
          <p:cNvSpPr txBox="1"/>
          <p:nvPr/>
        </p:nvSpPr>
        <p:spPr>
          <a:xfrm>
            <a:off x="2483769" y="1923689"/>
            <a:ext cx="4261103" cy="954107"/>
          </a:xfrm>
          <a:prstGeom prst="rect">
            <a:avLst/>
          </a:prstGeom>
          <a:noFill/>
        </p:spPr>
        <p:txBody>
          <a:bodyPr wrap="none" lIns="91418" tIns="45709" rIns="91418" bIns="45709" rtlCol="0">
            <a:spAutoFit/>
          </a:bodyPr>
          <a:lstStyle/>
          <a:p>
            <a:r>
              <a:rPr lang="ru-RU" sz="2800" b="1" dirty="0">
                <a:solidFill>
                  <a:schemeClr val="tx1">
                    <a:lumMod val="65000"/>
                    <a:lumOff val="35000"/>
                  </a:schemeClr>
                </a:solidFill>
                <a:latin typeface="Akrobat" pitchFamily="50" charset="-52"/>
              </a:rPr>
              <a:t>Книги дают знания и мысли.</a:t>
            </a:r>
          </a:p>
          <a:p>
            <a:endParaRPr lang="ru-RU" sz="2800" b="1"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Прямоугольник 7"/>
          <p:cNvSpPr/>
          <p:nvPr/>
        </p:nvSpPr>
        <p:spPr>
          <a:xfrm>
            <a:off x="0" y="267624"/>
            <a:ext cx="4499992"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9" name="Прямоугольник 8"/>
          <p:cNvSpPr/>
          <p:nvPr/>
        </p:nvSpPr>
        <p:spPr>
          <a:xfrm>
            <a:off x="179512" y="386249"/>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13. Как учиться предпринимательству</a:t>
            </a:r>
            <a:endParaRPr lang="ru-RU" altLang="ru-RU" dirty="0">
              <a:latin typeface="Akrobat Black" panose="00000A00000000000000" charset="0"/>
            </a:endParaRPr>
          </a:p>
        </p:txBody>
      </p:sp>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31</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9622244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C:\Users\kgrigoryeva\Desktop\Мастер-класс 23 августа\книги\тиньков я такой как все.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2360" y="997636"/>
            <a:ext cx="808836" cy="1142077"/>
          </a:xfrm>
          <a:prstGeom prst="rect">
            <a:avLst/>
          </a:prstGeom>
          <a:noFill/>
          <a:extLst>
            <a:ext uri="{909E8E84-426E-40DD-AFC4-6F175D3DCCD1}">
              <a14:hiddenFill xmlns:a14="http://schemas.microsoft.com/office/drawing/2010/main">
                <a:solidFill>
                  <a:srgbClr val="FFFFFF"/>
                </a:solidFill>
              </a14:hiddenFill>
            </a:ext>
          </a:extLst>
        </p:spPr>
      </p:pic>
      <p:pic>
        <p:nvPicPr>
          <p:cNvPr id="6198" name="Picture 54" descr="C:\Users\kgrigoryeva\Desktop\Мастер-класс 23 августа\книги\траут.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74247" y="2157150"/>
            <a:ext cx="1090217" cy="1222301"/>
          </a:xfrm>
          <a:prstGeom prst="rect">
            <a:avLst/>
          </a:prstGeom>
          <a:noFill/>
          <a:extLst>
            <a:ext uri="{909E8E84-426E-40DD-AFC4-6F175D3DCCD1}">
              <a14:hiddenFill xmlns:a14="http://schemas.microsoft.com/office/drawing/2010/main">
                <a:solidFill>
                  <a:srgbClr val="FFFFFF"/>
                </a:solidFill>
              </a14:hiddenFill>
            </a:ext>
          </a:extLst>
        </p:spPr>
      </p:pic>
      <p:pic>
        <p:nvPicPr>
          <p:cNvPr id="6187" name="Picture 43" descr="C:\Users\kgrigoryeva\Desktop\Мастер-класс 23 августа\книги\1029283_0_Atlant_raspravil_plechi_komplekt_iz_3_knig_Ayn_Rend.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40153" y="3407995"/>
            <a:ext cx="792088" cy="1208444"/>
          </a:xfrm>
          <a:prstGeom prst="rect">
            <a:avLst/>
          </a:prstGeom>
          <a:noFill/>
          <a:extLst>
            <a:ext uri="{909E8E84-426E-40DD-AFC4-6F175D3DCCD1}">
              <a14:hiddenFill xmlns:a14="http://schemas.microsoft.com/office/drawing/2010/main">
                <a:solidFill>
                  <a:srgbClr val="FFFFFF"/>
                </a:solidFill>
              </a14:hiddenFill>
            </a:ext>
          </a:extLst>
        </p:spPr>
      </p:pic>
      <p:pic>
        <p:nvPicPr>
          <p:cNvPr id="6188" name="Picture 44" descr="C:\Users\kgrigoryeva\Desktop\Мастер-класс 23 августа\книги\Biznes_v_stile_fank_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80436" y="3467870"/>
            <a:ext cx="787319" cy="1085958"/>
          </a:xfrm>
          <a:prstGeom prst="rect">
            <a:avLst/>
          </a:prstGeom>
          <a:noFill/>
          <a:extLst>
            <a:ext uri="{909E8E84-426E-40DD-AFC4-6F175D3DCCD1}">
              <a14:hiddenFill xmlns:a14="http://schemas.microsoft.com/office/drawing/2010/main">
                <a:solidFill>
                  <a:srgbClr val="FFFFFF"/>
                </a:solidFill>
              </a14:hiddenFill>
            </a:ext>
          </a:extLst>
        </p:spPr>
      </p:pic>
      <p:pic>
        <p:nvPicPr>
          <p:cNvPr id="6190" name="Picture 46" descr="C:\Users\kgrigoryeva\Desktop\Мастер-класс 23 августа\книги\адизес.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52393" y="2197229"/>
            <a:ext cx="792088" cy="1116691"/>
          </a:xfrm>
          <a:prstGeom prst="rect">
            <a:avLst/>
          </a:prstGeom>
          <a:noFill/>
          <a:extLst>
            <a:ext uri="{909E8E84-426E-40DD-AFC4-6F175D3DCCD1}">
              <a14:hiddenFill xmlns:a14="http://schemas.microsoft.com/office/drawing/2010/main">
                <a:solidFill>
                  <a:srgbClr val="FFFFFF"/>
                </a:solidFill>
              </a14:hiddenFill>
            </a:ext>
          </a:extLst>
        </p:spPr>
      </p:pic>
      <p:pic>
        <p:nvPicPr>
          <p:cNvPr id="6192" name="Picture 48" descr="C:\Users\kgrigoryeva\Desktop\Мастер-класс 23 августа\книги\бизнес в стиле дзен.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39753" y="3467870"/>
            <a:ext cx="864840" cy="1117983"/>
          </a:xfrm>
          <a:prstGeom prst="rect">
            <a:avLst/>
          </a:prstGeom>
          <a:noFill/>
          <a:extLst>
            <a:ext uri="{909E8E84-426E-40DD-AFC4-6F175D3DCCD1}">
              <a14:hiddenFill xmlns:a14="http://schemas.microsoft.com/office/drawing/2010/main">
                <a:solidFill>
                  <a:srgbClr val="FFFFFF"/>
                </a:solidFill>
              </a14:hiddenFill>
            </a:ext>
          </a:extLst>
        </p:spPr>
      </p:pic>
      <p:pic>
        <p:nvPicPr>
          <p:cNvPr id="6193" name="Picture 49" descr="C:\Users\kgrigoryeva\Desktop\Мастер-класс 23 августа\книги\бренсон.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0152" y="985862"/>
            <a:ext cx="827163" cy="1081833"/>
          </a:xfrm>
          <a:prstGeom prst="rect">
            <a:avLst/>
          </a:prstGeom>
          <a:noFill/>
          <a:extLst>
            <a:ext uri="{909E8E84-426E-40DD-AFC4-6F175D3DCCD1}">
              <a14:hiddenFill xmlns:a14="http://schemas.microsoft.com/office/drawing/2010/main">
                <a:solidFill>
                  <a:srgbClr val="FFFFFF"/>
                </a:solidFill>
              </a14:hiddenFill>
            </a:ext>
          </a:extLst>
        </p:spPr>
      </p:pic>
      <p:pic>
        <p:nvPicPr>
          <p:cNvPr id="6194" name="Picture 50" descr="C:\Users\kgrigoryeva\Desktop\Мастер-класс 23 августа\книги\код дурова.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9494" y="903418"/>
            <a:ext cx="839883" cy="1291604"/>
          </a:xfrm>
          <a:prstGeom prst="rect">
            <a:avLst/>
          </a:prstGeom>
          <a:noFill/>
          <a:extLst>
            <a:ext uri="{909E8E84-426E-40DD-AFC4-6F175D3DCCD1}">
              <a14:hiddenFill xmlns:a14="http://schemas.microsoft.com/office/drawing/2010/main">
                <a:solidFill>
                  <a:srgbClr val="FFFFFF"/>
                </a:solidFill>
              </a14:hiddenFill>
            </a:ext>
          </a:extLst>
        </p:spPr>
      </p:pic>
      <p:pic>
        <p:nvPicPr>
          <p:cNvPr id="6196" name="Picture 52" descr="C:\Users\kgrigoryeva\Desktop\Мастер-класс 23 августа\книги\тиньков.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876257" y="3403430"/>
            <a:ext cx="875349" cy="1150467"/>
          </a:xfrm>
          <a:prstGeom prst="rect">
            <a:avLst/>
          </a:prstGeom>
          <a:noFill/>
          <a:extLst>
            <a:ext uri="{909E8E84-426E-40DD-AFC4-6F175D3DCCD1}">
              <a14:hiddenFill xmlns:a14="http://schemas.microsoft.com/office/drawing/2010/main">
                <a:solidFill>
                  <a:srgbClr val="FFFFFF"/>
                </a:solidFill>
              </a14:hiddenFill>
            </a:ext>
          </a:extLst>
        </p:spPr>
      </p:pic>
      <p:pic>
        <p:nvPicPr>
          <p:cNvPr id="6197" name="Picture 53" descr="C:\Users\kgrigoryeva\Desktop\Мастер-класс 23 августа\книги\трамп.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40152" y="2197229"/>
            <a:ext cx="811425" cy="1116691"/>
          </a:xfrm>
          <a:prstGeom prst="rect">
            <a:avLst/>
          </a:prstGeom>
          <a:noFill/>
          <a:extLst>
            <a:ext uri="{909E8E84-426E-40DD-AFC4-6F175D3DCCD1}">
              <a14:hiddenFill xmlns:a14="http://schemas.microsoft.com/office/drawing/2010/main">
                <a:solidFill>
                  <a:srgbClr val="FFFFFF"/>
                </a:solidFill>
              </a14:hiddenFill>
            </a:ext>
          </a:extLst>
        </p:spPr>
      </p:pic>
      <p:pic>
        <p:nvPicPr>
          <p:cNvPr id="6199" name="Picture 55" descr="C:\Users\kgrigoryeva\Desktop\Мастер-класс 23 августа\книги\ха джу янг как устроена экономика.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468740" y="2211162"/>
            <a:ext cx="799015" cy="1113473"/>
          </a:xfrm>
          <a:prstGeom prst="rect">
            <a:avLst/>
          </a:prstGeom>
          <a:noFill/>
          <a:extLst>
            <a:ext uri="{909E8E84-426E-40DD-AFC4-6F175D3DCCD1}">
              <a14:hiddenFill xmlns:a14="http://schemas.microsoft.com/office/drawing/2010/main">
                <a:solidFill>
                  <a:srgbClr val="FFFFFF"/>
                </a:solidFill>
              </a14:hiddenFill>
            </a:ext>
          </a:extLst>
        </p:spPr>
      </p:pic>
      <p:pic>
        <p:nvPicPr>
          <p:cNvPr id="6200" name="Picture 56" descr="C:\Users\kgrigoryeva\Desktop\Мастер-класс 23 августа\книги\чичваркин.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864452" y="2197229"/>
            <a:ext cx="756744" cy="1116691"/>
          </a:xfrm>
          <a:prstGeom prst="rect">
            <a:avLst/>
          </a:prstGeom>
          <a:noFill/>
          <a:extLst>
            <a:ext uri="{909E8E84-426E-40DD-AFC4-6F175D3DCCD1}">
              <a14:hiddenFill xmlns:a14="http://schemas.microsoft.com/office/drawing/2010/main">
                <a:solidFill>
                  <a:srgbClr val="FFFFFF"/>
                </a:solidFill>
              </a14:hiddenFill>
            </a:ext>
          </a:extLst>
        </p:spPr>
      </p:pic>
      <p:pic>
        <p:nvPicPr>
          <p:cNvPr id="3" name="Рисунок 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144481" y="3379445"/>
            <a:ext cx="935828" cy="1206408"/>
          </a:xfrm>
          <a:prstGeom prst="rect">
            <a:avLst/>
          </a:prstGeom>
        </p:spPr>
      </p:pic>
      <p:pic>
        <p:nvPicPr>
          <p:cNvPr id="4" name="Рисунок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39553" y="3409999"/>
            <a:ext cx="792088" cy="1201225"/>
          </a:xfrm>
          <a:prstGeom prst="rect">
            <a:avLst/>
          </a:prstGeom>
        </p:spPr>
      </p:pic>
      <p:pic>
        <p:nvPicPr>
          <p:cNvPr id="1028" name="Picture 4" descr="C:\Users\kgrigoryeva\Desktop\Мастер-класс 23 августа\книги\номер1.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192342" y="3451163"/>
            <a:ext cx="739700" cy="1072029"/>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kgrigoryeva\Desktop\Мастер-класс 23 августа\книги\ПОБ.jp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158738" y="987574"/>
            <a:ext cx="1637398" cy="2339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kgrigoryeva\Desktop\Мастер-класс 23 августа\книги\котлер.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539554" y="2214061"/>
            <a:ext cx="797390" cy="10998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kgrigoryeva\Desktop\Мастер-класс 23 августа\книги\лалу.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39554" y="942258"/>
            <a:ext cx="829136" cy="11390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kgrigoryeva\Desktop\Мастер-класс 23 августа\книги\рокфеллер.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051684" y="3455677"/>
            <a:ext cx="744453" cy="1054472"/>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grigoryeva\Desktop\Мастер-класс 23 августа\книги\сырок.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339753" y="903419"/>
            <a:ext cx="817371" cy="119498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grigoryeva\Desktop\Мастер-класс 23 августа\книги\тарасов.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37644" y="2202185"/>
            <a:ext cx="810839" cy="111172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grigoryeva\Desktop\Мастер-класс 23 августа\книги\фирма.jpg"/>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876267" y="985172"/>
            <a:ext cx="892685" cy="108252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kgrigoryeva\Desktop\Мастер-класс 23 августа\книги\шваб.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466790" y="920510"/>
            <a:ext cx="800956" cy="1160806"/>
          </a:xfrm>
          <a:prstGeom prst="rect">
            <a:avLst/>
          </a:prstGeom>
          <a:noFill/>
          <a:extLst>
            <a:ext uri="{909E8E84-426E-40DD-AFC4-6F175D3DCCD1}">
              <a14:hiddenFill xmlns:a14="http://schemas.microsoft.com/office/drawing/2010/main">
                <a:solidFill>
                  <a:srgbClr val="FFFFFF"/>
                </a:solidFill>
              </a14:hiddenFill>
            </a:ext>
          </a:extLst>
        </p:spPr>
      </p:pic>
      <p:pic>
        <p:nvPicPr>
          <p:cNvPr id="6189" name="Picture 45" descr="C:\Users\kgrigoryeva\Desktop\Мастер-класс 23 августа\книги\Teodor_Drajzer__Finansist._Titan._Stoik.jpeg"/>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7864464" y="3408003"/>
            <a:ext cx="756743" cy="1115201"/>
          </a:xfrm>
          <a:prstGeom prst="rect">
            <a:avLst/>
          </a:prstGeom>
          <a:noFill/>
          <a:extLst>
            <a:ext uri="{909E8E84-426E-40DD-AFC4-6F175D3DCCD1}">
              <a14:hiddenFill xmlns:a14="http://schemas.microsoft.com/office/drawing/2010/main">
                <a:solidFill>
                  <a:srgbClr val="FFFFFF"/>
                </a:solidFill>
              </a14:hiddenFill>
            </a:ext>
          </a:extLst>
        </p:spPr>
      </p:pic>
      <p:sp>
        <p:nvSpPr>
          <p:cNvPr id="27" name="Прямоугольник 26"/>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28" name="Прямоугольник 27"/>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13. КНИГИ</a:t>
            </a:r>
            <a:endParaRPr lang="ru-RU" altLang="ru-RU" dirty="0">
              <a:latin typeface="Akrobat Black" panose="00000A00000000000000" charset="0"/>
            </a:endParaRPr>
          </a:p>
        </p:txBody>
      </p:sp>
      <p:sp>
        <p:nvSpPr>
          <p:cNvPr id="29"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32</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9225486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p:cNvSpPr txBox="1"/>
          <p:nvPr/>
        </p:nvSpPr>
        <p:spPr>
          <a:xfrm>
            <a:off x="1835698" y="2110512"/>
            <a:ext cx="5910572" cy="523210"/>
          </a:xfrm>
          <a:prstGeom prst="rect">
            <a:avLst/>
          </a:prstGeom>
          <a:noFill/>
        </p:spPr>
        <p:txBody>
          <a:bodyPr wrap="none" lIns="91418" tIns="45709" rIns="91418" bIns="45709" rtlCol="0">
            <a:spAutoFit/>
          </a:bodyPr>
          <a:lstStyle/>
          <a:p>
            <a:r>
              <a:rPr lang="ru-RU" sz="2800" b="1" dirty="0">
                <a:solidFill>
                  <a:schemeClr val="tx1">
                    <a:lumMod val="65000"/>
                    <a:lumOff val="35000"/>
                  </a:schemeClr>
                </a:solidFill>
                <a:latin typeface="Akrobat" pitchFamily="50" charset="-52"/>
                <a:ea typeface="Open Sans" panose="020B0606030504020204" pitchFamily="34" charset="0"/>
                <a:cs typeface="Open Sans" panose="020B0606030504020204" pitchFamily="34" charset="0"/>
              </a:rPr>
              <a:t>Фильмы создают образы и настроение.</a:t>
            </a:r>
          </a:p>
        </p:txBody>
      </p:sp>
      <p:sp>
        <p:nvSpPr>
          <p:cNvPr id="7" name="Прямоугольник 6"/>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8" name="Прямоугольник 7"/>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14. Как учиться предпринимательству</a:t>
            </a:r>
            <a:endParaRPr lang="ru-RU" altLang="ru-RU" dirty="0">
              <a:latin typeface="Akrobat Black" panose="00000A00000000000000" charset="0"/>
            </a:endParaRPr>
          </a:p>
        </p:txBody>
      </p:sp>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33</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5811839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3" name="Picture 19" descr="C:\Users\kgrigoryeva\Desktop\Мастер-класс 23 августа\фильмы\Стив Джобс.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8384" y="3301550"/>
            <a:ext cx="1008112" cy="1350961"/>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kgrigoryeva\Desktop\Мастер-класс 23 августа\фильмы\гений.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07905" y="3317811"/>
            <a:ext cx="660086" cy="10294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kgrigoryeva\Desktop\Мастер-класс 23 августа\фильмы\авиатор.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7983" y="3329205"/>
            <a:ext cx="732992" cy="104414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kgrigoryeva\Desktop\Мастер-класс 23 августа\фильмы\99 франков.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0718" y="1163987"/>
            <a:ext cx="756586" cy="10293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kgrigoryeva\Desktop\Мастер-класс 23 августа\фильмы\127часов.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3075" y="2250217"/>
            <a:ext cx="702090" cy="1000128"/>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kgrigoryeva\Desktop\Мастер-класс 23 августа\фильмы\Generation П.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98505" y="3327781"/>
            <a:ext cx="646808" cy="1019456"/>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kgrigoryeva\Desktop\Мастер-класс 23 августа\фильмы\Джой.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51721" y="1149809"/>
            <a:ext cx="773033" cy="101793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Users\kgrigoryeva\Desktop\Мастер-класс 23 августа\фильмы\Предел риска.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140287" y="3317811"/>
            <a:ext cx="681322" cy="1029846"/>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kgrigoryeva\Desktop\Мастер-класс 23 августа\фильмы\Социальная сеть.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868146" y="3317812"/>
            <a:ext cx="633447" cy="102841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kgrigoryeva\Desktop\Мастер-класс 23 августа\фильмы\однажды в америке.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572365" y="1124912"/>
            <a:ext cx="689870" cy="101479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Users\kgrigoryeva\Desktop\Мастер-класс 23 августа\фильмы\фирма.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46350" y="2188820"/>
            <a:ext cx="673059" cy="1037205"/>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kgrigoryeva\Desktop\Мастер-класс 23 августа\фильмы\Волк с Уоллстрит.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51721" y="2232055"/>
            <a:ext cx="773033" cy="101830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Users\kgrigoryeva\Desktop\Мастер-класс 23 августа\фильмы\афера томаса крауна.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318461" y="2181086"/>
            <a:ext cx="687808" cy="1055893"/>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kgrigoryeva\Desktop\Мастер-класс 23 августа\фильмы\джерри магуайер.jp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318462" y="3329207"/>
            <a:ext cx="727887" cy="101702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Users\kgrigoryeva\Desktop\Мастер-класс 23 августа\фильмы\Дьявол носит Прада.jp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028088" y="1126391"/>
            <a:ext cx="720376" cy="100470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C:\Users\kgrigoryeva\Desktop\Мастер-класс 23 августа\фильмы\Игра в имитацию.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051721" y="3329215"/>
            <a:ext cx="773033" cy="1038637"/>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C:\Users\kgrigoryeva\Desktop\Мастер-класс 23 августа\фильмы\Шеф Адам Джонс.jpg"/>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1259633" y="1149809"/>
            <a:ext cx="720741" cy="102438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C:\Users\kgrigoryeva\Desktop\Мастер-класс 23 августа\фильмы\коко.jp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247530" y="3329205"/>
            <a:ext cx="737054" cy="101803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C:\Users\kgrigoryeva\Desktop\Мастер-класс 23 августа\фильмы\Гонка.jp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6572365" y="3317813"/>
            <a:ext cx="689870" cy="102841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C:\Users\kgrigoryeva\Desktop\Мастер-класс 23 августа\фильмы\wallstreet.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915816" y="1148633"/>
            <a:ext cx="715159" cy="101910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kgrigoryeva\Desktop\Мастер-класс 23 августа\фильмы\УоллСтрит Деньги не спят.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2915816" y="2238179"/>
            <a:ext cx="715159" cy="1017414"/>
          </a:xfrm>
          <a:prstGeom prst="rect">
            <a:avLst/>
          </a:prstGeom>
          <a:noFill/>
          <a:extLst>
            <a:ext uri="{909E8E84-426E-40DD-AFC4-6F175D3DCCD1}">
              <a14:hiddenFill xmlns:a14="http://schemas.microsoft.com/office/drawing/2010/main">
                <a:solidFill>
                  <a:srgbClr val="FFFFFF"/>
                </a:solidFill>
              </a14:hiddenFill>
            </a:ext>
          </a:extLst>
        </p:spPr>
      </p:pic>
      <p:pic>
        <p:nvPicPr>
          <p:cNvPr id="2" name="Рисунок 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141630" y="1127293"/>
            <a:ext cx="1359963" cy="2123054"/>
          </a:xfrm>
          <a:prstGeom prst="rect">
            <a:avLst/>
          </a:prstGeom>
        </p:spPr>
      </p:pic>
      <p:pic>
        <p:nvPicPr>
          <p:cNvPr id="4" name="Рисунок 3"/>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503076" y="3329215"/>
            <a:ext cx="702090" cy="1018031"/>
          </a:xfrm>
          <a:prstGeom prst="rect">
            <a:avLst/>
          </a:prstGeom>
        </p:spPr>
      </p:pic>
      <p:pic>
        <p:nvPicPr>
          <p:cNvPr id="5" name="Рисунок 4"/>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3716144" y="1143694"/>
            <a:ext cx="1329168" cy="2111900"/>
          </a:xfrm>
          <a:prstGeom prst="rect">
            <a:avLst/>
          </a:prstGeom>
        </p:spPr>
      </p:pic>
      <p:pic>
        <p:nvPicPr>
          <p:cNvPr id="6" name="Рисунок 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259643" y="2234959"/>
            <a:ext cx="724951" cy="1015388"/>
          </a:xfrm>
          <a:prstGeom prst="rect">
            <a:avLst/>
          </a:prstGeom>
        </p:spPr>
      </p:pic>
      <p:pic>
        <p:nvPicPr>
          <p:cNvPr id="7" name="Рисунок 6"/>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586819" y="2199646"/>
            <a:ext cx="675425" cy="1037324"/>
          </a:xfrm>
          <a:prstGeom prst="rect">
            <a:avLst/>
          </a:prstGeom>
        </p:spPr>
      </p:pic>
      <p:sp>
        <p:nvSpPr>
          <p:cNvPr id="30" name="Прямоугольник 29"/>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31" name="Прямоугольник 30"/>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14. Фильмы</a:t>
            </a:r>
            <a:endParaRPr lang="ru-RU" altLang="ru-RU" dirty="0">
              <a:latin typeface="Akrobat Black" panose="00000A00000000000000" charset="0"/>
            </a:endParaRPr>
          </a:p>
        </p:txBody>
      </p:sp>
      <p:sp>
        <p:nvSpPr>
          <p:cNvPr id="32"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34</a:t>
            </a:fld>
            <a:endParaRPr lang="ru-RU" dirty="0">
              <a:solidFill>
                <a:schemeClr val="bg1"/>
              </a:solidFill>
              <a:latin typeface="Akrobat" pitchFamily="50" charset="-52"/>
            </a:endParaRPr>
          </a:p>
        </p:txBody>
      </p:sp>
      <p:pic>
        <p:nvPicPr>
          <p:cNvPr id="3" name="Рисунок 2"/>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7308304" y="1143694"/>
            <a:ext cx="669623" cy="996008"/>
          </a:xfrm>
          <a:prstGeom prst="rect">
            <a:avLst/>
          </a:prstGeom>
        </p:spPr>
      </p:pic>
    </p:spTree>
    <p:extLst>
      <p:ext uri="{BB962C8B-B14F-4D97-AF65-F5344CB8AC3E}">
        <p14:creationId xmlns:p14="http://schemas.microsoft.com/office/powerpoint/2010/main" val="35571550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434506" y="1937440"/>
            <a:ext cx="8480162" cy="1200306"/>
          </a:xfrm>
          <a:prstGeom prst="rect">
            <a:avLst/>
          </a:prstGeom>
          <a:noFill/>
        </p:spPr>
        <p:txBody>
          <a:bodyPr wrap="none" lIns="91418" tIns="45709" rIns="91418" bIns="45709" rtlCol="0">
            <a:spAutoFit/>
          </a:bodyPr>
          <a:lstStyle/>
          <a:p>
            <a:pPr algn="ctr"/>
            <a:r>
              <a:rPr lang="ru-RU" sz="2400" b="1" dirty="0">
                <a:solidFill>
                  <a:schemeClr val="tx1">
                    <a:lumMod val="65000"/>
                    <a:lumOff val="35000"/>
                  </a:schemeClr>
                </a:solidFill>
                <a:latin typeface="Akrobat" pitchFamily="50" charset="-52"/>
              </a:rPr>
              <a:t>Произведение предпринимательского капитала </a:t>
            </a:r>
            <a:r>
              <a:rPr lang="ru-RU" sz="2400" b="1" dirty="0" smtClean="0">
                <a:solidFill>
                  <a:schemeClr val="tx1">
                    <a:lumMod val="65000"/>
                    <a:lumOff val="35000"/>
                  </a:schemeClr>
                </a:solidFill>
                <a:latin typeface="Akrobat" pitchFamily="50" charset="-52"/>
              </a:rPr>
              <a:t>(</a:t>
            </a:r>
            <a:r>
              <a:rPr lang="ru-RU" sz="2400" b="1" dirty="0">
                <a:solidFill>
                  <a:schemeClr val="tx1">
                    <a:lumMod val="65000"/>
                    <a:lumOff val="35000"/>
                  </a:schemeClr>
                </a:solidFill>
                <a:latin typeface="Akrobat" pitchFamily="50" charset="-52"/>
              </a:rPr>
              <a:t>4 вида ресурсов) </a:t>
            </a:r>
            <a:endParaRPr lang="ru-RU" sz="2400" b="1" dirty="0" smtClean="0">
              <a:solidFill>
                <a:schemeClr val="tx1">
                  <a:lumMod val="65000"/>
                  <a:lumOff val="35000"/>
                </a:schemeClr>
              </a:solidFill>
              <a:latin typeface="Akrobat" pitchFamily="50" charset="-52"/>
            </a:endParaRPr>
          </a:p>
          <a:p>
            <a:pPr algn="ctr"/>
            <a:endParaRPr lang="ru-RU" sz="2400" b="1" dirty="0">
              <a:solidFill>
                <a:schemeClr val="tx1">
                  <a:lumMod val="65000"/>
                  <a:lumOff val="35000"/>
                </a:schemeClr>
              </a:solidFill>
              <a:latin typeface="Akrobat" pitchFamily="50" charset="-52"/>
            </a:endParaRPr>
          </a:p>
          <a:p>
            <a:pPr algn="ctr"/>
            <a:r>
              <a:rPr lang="ru-RU" sz="2400" b="1" dirty="0" smtClean="0">
                <a:solidFill>
                  <a:schemeClr val="tx1">
                    <a:lumMod val="65000"/>
                    <a:lumOff val="35000"/>
                  </a:schemeClr>
                </a:solidFill>
                <a:latin typeface="Akrobat" pitchFamily="50" charset="-52"/>
              </a:rPr>
              <a:t>и </a:t>
            </a:r>
            <a:r>
              <a:rPr lang="ru-RU" sz="2400" b="1" dirty="0">
                <a:solidFill>
                  <a:schemeClr val="tx1">
                    <a:lumMod val="65000"/>
                    <a:lumOff val="35000"/>
                  </a:schemeClr>
                </a:solidFill>
                <a:latin typeface="Akrobat" pitchFamily="50" charset="-52"/>
              </a:rPr>
              <a:t>предпринимательского </a:t>
            </a:r>
            <a:r>
              <a:rPr lang="ru-RU" sz="2400" b="1" dirty="0" smtClean="0">
                <a:solidFill>
                  <a:schemeClr val="tx1">
                    <a:lumMod val="65000"/>
                    <a:lumOff val="35000"/>
                  </a:schemeClr>
                </a:solidFill>
                <a:latin typeface="Akrobat" pitchFamily="50" charset="-52"/>
              </a:rPr>
              <a:t>вещества (4 личных силы)</a:t>
            </a:r>
            <a:endParaRPr lang="ru-RU" sz="2400" b="1" dirty="0">
              <a:solidFill>
                <a:schemeClr val="tx1">
                  <a:lumMod val="65000"/>
                  <a:lumOff val="35000"/>
                </a:schemeClr>
              </a:solidFill>
              <a:latin typeface="Akrobat" pitchFamily="50" charset="-52"/>
            </a:endParaRPr>
          </a:p>
        </p:txBody>
      </p:sp>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15. Формула успеха предпринимателя 4*4</a:t>
            </a:r>
            <a:endParaRPr lang="ru-RU" altLang="ru-RU" dirty="0">
              <a:latin typeface="Akrobat Black" panose="00000A00000000000000" charset="0"/>
            </a:endParaRPr>
          </a:p>
        </p:txBody>
      </p:sp>
      <p:sp>
        <p:nvSpPr>
          <p:cNvPr id="6"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35</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325303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Таблица 3"/>
          <p:cNvGraphicFramePr>
            <a:graphicFrameLocks noGrp="1"/>
          </p:cNvGraphicFramePr>
          <p:nvPr>
            <p:extLst>
              <p:ext uri="{D42A27DB-BD31-4B8C-83A1-F6EECF244321}">
                <p14:modId xmlns:p14="http://schemas.microsoft.com/office/powerpoint/2010/main" val="4166914285"/>
              </p:ext>
            </p:extLst>
          </p:nvPr>
        </p:nvGraphicFramePr>
        <p:xfrm>
          <a:off x="611560" y="1491631"/>
          <a:ext cx="8136903" cy="2664297"/>
        </p:xfrm>
        <a:graphic>
          <a:graphicData uri="http://schemas.openxmlformats.org/drawingml/2006/table">
            <a:tbl>
              <a:tblPr firstRow="1" firstCol="1" bandRow="1">
                <a:tableStyleId>{5C22544A-7EE6-4342-B048-85BDC9FD1C3A}</a:tableStyleId>
              </a:tblPr>
              <a:tblGrid>
                <a:gridCol w="1679801"/>
                <a:gridCol w="984495"/>
                <a:gridCol w="1058256"/>
                <a:gridCol w="1284773"/>
                <a:gridCol w="1721268"/>
                <a:gridCol w="1408310"/>
              </a:tblGrid>
              <a:tr h="767307">
                <a:tc rowSpan="6">
                  <a:txBody>
                    <a:bodyPr/>
                    <a:lstStyle/>
                    <a:p>
                      <a:pPr algn="just">
                        <a:spcAft>
                          <a:spcPts val="0"/>
                        </a:spcAft>
                      </a:pPr>
                      <a:endParaRPr lang="ru-RU" sz="1600" b="1" dirty="0" smtClean="0">
                        <a:effectLst/>
                        <a:latin typeface="Open Sans" panose="020B0606030504020204" pitchFamily="34" charset="0"/>
                        <a:ea typeface="Open Sans" panose="020B0606030504020204" pitchFamily="34" charset="0"/>
                        <a:cs typeface="Open Sans" panose="020B0606030504020204" pitchFamily="34" charset="0"/>
                      </a:endParaRPr>
                    </a:p>
                    <a:p>
                      <a:pPr algn="just">
                        <a:spcAft>
                          <a:spcPts val="0"/>
                        </a:spcAft>
                      </a:pPr>
                      <a:endParaRPr lang="ru-RU" sz="1600" b="1" dirty="0" smtClean="0">
                        <a:effectLst/>
                        <a:latin typeface="Open Sans" panose="020B0606030504020204" pitchFamily="34" charset="0"/>
                        <a:ea typeface="Open Sans" panose="020B0606030504020204" pitchFamily="34" charset="0"/>
                        <a:cs typeface="Open Sans" panose="020B0606030504020204" pitchFamily="34" charset="0"/>
                      </a:endParaRPr>
                    </a:p>
                    <a:p>
                      <a:pPr algn="just">
                        <a:spcAft>
                          <a:spcPts val="0"/>
                        </a:spcAft>
                      </a:pPr>
                      <a:endParaRPr lang="ru-RU" sz="1600" b="1" dirty="0" smtClean="0">
                        <a:effectLst/>
                        <a:latin typeface="Open Sans" panose="020B0606030504020204" pitchFamily="34" charset="0"/>
                        <a:ea typeface="Open Sans" panose="020B0606030504020204" pitchFamily="34" charset="0"/>
                        <a:cs typeface="Open Sans" panose="020B0606030504020204" pitchFamily="34" charset="0"/>
                      </a:endParaRPr>
                    </a:p>
                    <a:p>
                      <a:pPr algn="ctr">
                        <a:spcAft>
                          <a:spcPts val="0"/>
                        </a:spcAft>
                      </a:pPr>
                      <a:r>
                        <a:rPr lang="ru-RU" sz="1800" b="1" dirty="0" smtClean="0">
                          <a:effectLst/>
                          <a:latin typeface="Akrobat" pitchFamily="50" charset="-52"/>
                          <a:ea typeface="Open Sans" panose="020B0606030504020204" pitchFamily="34" charset="0"/>
                          <a:cs typeface="Open Sans" panose="020B0606030504020204" pitchFamily="34" charset="0"/>
                        </a:rPr>
                        <a:t>Основные </a:t>
                      </a:r>
                      <a:r>
                        <a:rPr lang="ru-RU" sz="1800" b="1" dirty="0">
                          <a:effectLst/>
                          <a:latin typeface="Akrobat" pitchFamily="50" charset="-52"/>
                          <a:ea typeface="Open Sans" panose="020B0606030504020204" pitchFamily="34" charset="0"/>
                          <a:cs typeface="Open Sans" panose="020B0606030504020204" pitchFamily="34" charset="0"/>
                        </a:rPr>
                        <a:t>ресурсы</a:t>
                      </a:r>
                    </a:p>
                  </a:txBody>
                  <a:tcPr marL="60616" marR="60616" marT="0" marB="0">
                    <a:solidFill>
                      <a:srgbClr val="2A7046"/>
                    </a:solidFill>
                  </a:tcPr>
                </a:tc>
                <a:tc gridSpan="5">
                  <a:txBody>
                    <a:bodyPr/>
                    <a:lstStyle/>
                    <a:p>
                      <a:pPr algn="ctr">
                        <a:spcAft>
                          <a:spcPts val="0"/>
                        </a:spcAft>
                      </a:pPr>
                      <a:endParaRPr lang="ru-RU" sz="1600" b="1" dirty="0" smtClean="0">
                        <a:effectLst/>
                        <a:latin typeface="Akrobat" pitchFamily="50" charset="-52"/>
                        <a:ea typeface="Open Sans" panose="020B0606030504020204" pitchFamily="34" charset="0"/>
                        <a:cs typeface="Open Sans" panose="020B0606030504020204" pitchFamily="34" charset="0"/>
                      </a:endParaRPr>
                    </a:p>
                    <a:p>
                      <a:pPr algn="ctr">
                        <a:spcAft>
                          <a:spcPts val="0"/>
                        </a:spcAft>
                      </a:pPr>
                      <a:r>
                        <a:rPr lang="ru-RU" sz="1800" b="1" dirty="0" smtClean="0">
                          <a:effectLst/>
                          <a:latin typeface="Akrobat" pitchFamily="50" charset="-52"/>
                          <a:ea typeface="Open Sans" panose="020B0606030504020204" pitchFamily="34" charset="0"/>
                          <a:cs typeface="Open Sans" panose="020B0606030504020204" pitchFamily="34" charset="0"/>
                        </a:rPr>
                        <a:t>Личные </a:t>
                      </a:r>
                      <a:r>
                        <a:rPr lang="ru-RU" sz="1800" b="1" dirty="0">
                          <a:effectLst/>
                          <a:latin typeface="Akrobat" pitchFamily="50" charset="-52"/>
                          <a:ea typeface="Open Sans" panose="020B0606030504020204" pitchFamily="34" charset="0"/>
                          <a:cs typeface="Open Sans" panose="020B0606030504020204" pitchFamily="34" charset="0"/>
                        </a:rPr>
                        <a:t>силы</a:t>
                      </a:r>
                    </a:p>
                  </a:txBody>
                  <a:tcPr marL="60616" marR="60616" marT="0" marB="0">
                    <a:solidFill>
                      <a:srgbClr val="2A7046"/>
                    </a:solidFill>
                  </a:tcPr>
                </a:tc>
                <a:tc hMerge="1">
                  <a:txBody>
                    <a:bodyPr/>
                    <a:lstStyle/>
                    <a:p>
                      <a:endParaRPr lang="ru-RU"/>
                    </a:p>
                  </a:txBody>
                  <a:tcPr/>
                </a:tc>
                <a:tc hMerge="1">
                  <a:txBody>
                    <a:bodyPr/>
                    <a:lstStyle/>
                    <a:p>
                      <a:endParaRPr lang="ru-RU"/>
                    </a:p>
                  </a:txBody>
                  <a:tcPr/>
                </a:tc>
                <a:tc hMerge="1">
                  <a:txBody>
                    <a:bodyPr/>
                    <a:lstStyle/>
                    <a:p>
                      <a:endParaRPr lang="ru-RU"/>
                    </a:p>
                  </a:txBody>
                  <a:tcPr/>
                </a:tc>
                <a:tc hMerge="1">
                  <a:txBody>
                    <a:bodyPr/>
                    <a:lstStyle/>
                    <a:p>
                      <a:endParaRPr lang="ru-RU"/>
                    </a:p>
                  </a:txBody>
                  <a:tcPr/>
                </a:tc>
              </a:tr>
              <a:tr h="639547">
                <a:tc vMerge="1">
                  <a:txBody>
                    <a:bodyPr/>
                    <a:lstStyle/>
                    <a:p>
                      <a:endParaRPr lang="ru-RU"/>
                    </a:p>
                  </a:txBody>
                  <a:tcPr/>
                </a:tc>
                <a:tc>
                  <a:txBody>
                    <a:bodyPr/>
                    <a:lstStyle/>
                    <a:p>
                      <a:pPr algn="just">
                        <a:spcAft>
                          <a:spcPts val="0"/>
                        </a:spcAft>
                      </a:pPr>
                      <a:r>
                        <a:rPr lang="ru-RU" sz="1400" b="1" dirty="0">
                          <a:effectLst/>
                          <a:latin typeface="Akrobat Black" pitchFamily="50" charset="-52"/>
                          <a:ea typeface="Open Sans" panose="020B0606030504020204" pitchFamily="34" charset="0"/>
                          <a:cs typeface="Open Sans" panose="020B0606030504020204" pitchFamily="34" charset="0"/>
                        </a:rPr>
                        <a:t> </a:t>
                      </a:r>
                    </a:p>
                  </a:txBody>
                  <a:tcPr marL="60616" marR="60616" marT="0" marB="0"/>
                </a:tc>
                <a:tc>
                  <a:txBody>
                    <a:bodyPr/>
                    <a:lstStyle/>
                    <a:p>
                      <a:pPr algn="just">
                        <a:spcAft>
                          <a:spcPts val="0"/>
                        </a:spcAft>
                      </a:pPr>
                      <a:endPar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p>
                      <a:pPr algn="ctr">
                        <a:spcAft>
                          <a:spcPts val="0"/>
                        </a:spcAft>
                      </a:pPr>
                      <a:r>
                        <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rPr>
                        <a:t>Сила </a:t>
                      </a:r>
                      <a:r>
                        <a:rPr lang="ru-RU" sz="1400" b="1" dirty="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rPr>
                        <a:t>воли</a:t>
                      </a:r>
                    </a:p>
                  </a:txBody>
                  <a:tcPr marL="60616" marR="60616" marT="0" marB="0"/>
                </a:tc>
                <a:tc>
                  <a:txBody>
                    <a:bodyPr/>
                    <a:lstStyle/>
                    <a:p>
                      <a:pPr algn="ctr">
                        <a:spcAft>
                          <a:spcPts val="0"/>
                        </a:spcAft>
                      </a:pPr>
                      <a:endPar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p>
                      <a:pPr algn="ctr">
                        <a:spcAft>
                          <a:spcPts val="0"/>
                        </a:spcAft>
                      </a:pPr>
                      <a:r>
                        <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rPr>
                        <a:t>Точность</a:t>
                      </a:r>
                      <a:endParaRPr lang="ru-RU" sz="1400" b="1" dirty="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txBody>
                  <a:tcPr marL="60616" marR="60616" marT="0" marB="0"/>
                </a:tc>
                <a:tc>
                  <a:txBody>
                    <a:bodyPr/>
                    <a:lstStyle/>
                    <a:p>
                      <a:pPr algn="ctr">
                        <a:spcAft>
                          <a:spcPts val="0"/>
                        </a:spcAft>
                      </a:pPr>
                      <a:endPar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p>
                      <a:pPr algn="ctr">
                        <a:spcAft>
                          <a:spcPts val="0"/>
                        </a:spcAft>
                      </a:pPr>
                      <a:r>
                        <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rPr>
                        <a:t>Любознательность</a:t>
                      </a:r>
                      <a:endParaRPr lang="ru-RU" sz="1400" b="1" dirty="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txBody>
                  <a:tcPr marL="60616" marR="60616" marT="0" marB="0"/>
                </a:tc>
                <a:tc>
                  <a:txBody>
                    <a:bodyPr/>
                    <a:lstStyle/>
                    <a:p>
                      <a:pPr algn="ctr">
                        <a:spcAft>
                          <a:spcPts val="0"/>
                        </a:spcAft>
                      </a:pPr>
                      <a:endPar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p>
                      <a:pPr algn="ctr">
                        <a:spcAft>
                          <a:spcPts val="0"/>
                        </a:spcAft>
                      </a:pPr>
                      <a:r>
                        <a:rPr lang="ru-RU" sz="1400" b="1" dirty="0" smtClean="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rPr>
                        <a:t>Ответственность</a:t>
                      </a:r>
                      <a:endParaRPr lang="ru-RU" sz="1400" b="1" dirty="0">
                        <a:solidFill>
                          <a:schemeClr val="accent6">
                            <a:lumMod val="50000"/>
                          </a:schemeClr>
                        </a:solidFill>
                        <a:effectLst/>
                        <a:latin typeface="Akrobat Black" pitchFamily="50" charset="-52"/>
                        <a:ea typeface="Open Sans" panose="020B0606030504020204" pitchFamily="34" charset="0"/>
                        <a:cs typeface="Open Sans" panose="020B0606030504020204" pitchFamily="34" charset="0"/>
                      </a:endParaRPr>
                    </a:p>
                  </a:txBody>
                  <a:tcPr marL="60616" marR="60616" marT="0" marB="0"/>
                </a:tc>
              </a:tr>
              <a:tr h="279153">
                <a:tc vMerge="1">
                  <a:txBody>
                    <a:bodyPr/>
                    <a:lstStyle/>
                    <a:p>
                      <a:endParaRPr lang="ru-RU"/>
                    </a:p>
                  </a:txBody>
                  <a:tcPr/>
                </a:tc>
                <a:tc>
                  <a:txBody>
                    <a:bodyPr/>
                    <a:lstStyle/>
                    <a:p>
                      <a:pPr algn="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Время</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СВ</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ТВ</a:t>
                      </a:r>
                    </a:p>
                  </a:txBody>
                  <a:tcPr marL="60616" marR="60616" marT="0" marB="0"/>
                </a:tc>
                <a:tc>
                  <a:txBody>
                    <a:bodyPr/>
                    <a:lstStyle/>
                    <a:p>
                      <a:pPr algn="ctr">
                        <a:spcAft>
                          <a:spcPts val="0"/>
                        </a:spcAft>
                      </a:pPr>
                      <a:r>
                        <a:rPr lang="ru-RU" sz="1400" b="1" dirty="0" err="1">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ЛВ</a:t>
                      </a:r>
                      <a:endPar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endParaRPr>
                    </a:p>
                  </a:txBody>
                  <a:tcPr marL="60616" marR="60616" marT="0" marB="0"/>
                </a:tc>
                <a:tc>
                  <a:txBody>
                    <a:bodyPr/>
                    <a:lstStyle/>
                    <a:p>
                      <a:pPr algn="ctr">
                        <a:spcAft>
                          <a:spcPts val="0"/>
                        </a:spcAft>
                      </a:pPr>
                      <a:r>
                        <a:rPr lang="ru-RU" sz="1400" b="1">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ОВ</a:t>
                      </a:r>
                    </a:p>
                  </a:txBody>
                  <a:tcPr marL="60616" marR="60616" marT="0" marB="0"/>
                </a:tc>
              </a:tr>
              <a:tr h="279153">
                <a:tc vMerge="1">
                  <a:txBody>
                    <a:bodyPr/>
                    <a:lstStyle/>
                    <a:p>
                      <a:endParaRPr lang="ru-RU"/>
                    </a:p>
                  </a:txBody>
                  <a:tcPr/>
                </a:tc>
                <a:tc>
                  <a:txBody>
                    <a:bodyPr/>
                    <a:lstStyle/>
                    <a:p>
                      <a:pPr algn="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Люди</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СЛ</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ТЛ</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ЛЛ</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ОЛ</a:t>
                      </a:r>
                    </a:p>
                  </a:txBody>
                  <a:tcPr marL="60616" marR="60616" marT="0" marB="0"/>
                </a:tc>
              </a:tr>
              <a:tr h="419984">
                <a:tc vMerge="1">
                  <a:txBody>
                    <a:bodyPr/>
                    <a:lstStyle/>
                    <a:p>
                      <a:endParaRPr lang="ru-RU"/>
                    </a:p>
                  </a:txBody>
                  <a:tcPr/>
                </a:tc>
                <a:tc>
                  <a:txBody>
                    <a:bodyPr/>
                    <a:lstStyle/>
                    <a:p>
                      <a:pPr algn="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Технологии</a:t>
                      </a:r>
                    </a:p>
                  </a:txBody>
                  <a:tcPr marL="60616" marR="60616" marT="0" marB="0"/>
                </a:tc>
                <a:tc>
                  <a:txBody>
                    <a:bodyPr/>
                    <a:lstStyle/>
                    <a:p>
                      <a:pPr algn="ctr">
                        <a:spcAft>
                          <a:spcPts val="0"/>
                        </a:spcAft>
                      </a:pPr>
                      <a:r>
                        <a:rPr lang="ru-RU" sz="1400" b="1">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СТ</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ТТ</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ЛТ</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ОТ</a:t>
                      </a:r>
                    </a:p>
                  </a:txBody>
                  <a:tcPr marL="60616" marR="60616" marT="0" marB="0"/>
                </a:tc>
              </a:tr>
              <a:tr h="279153">
                <a:tc vMerge="1">
                  <a:txBody>
                    <a:bodyPr/>
                    <a:lstStyle/>
                    <a:p>
                      <a:endParaRPr lang="ru-RU"/>
                    </a:p>
                  </a:txBody>
                  <a:tcPr/>
                </a:tc>
                <a:tc>
                  <a:txBody>
                    <a:bodyPr/>
                    <a:lstStyle/>
                    <a:p>
                      <a:pPr algn="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Финансы</a:t>
                      </a:r>
                    </a:p>
                  </a:txBody>
                  <a:tcPr marL="60616" marR="60616" marT="0" marB="0"/>
                </a:tc>
                <a:tc>
                  <a:txBody>
                    <a:bodyPr/>
                    <a:lstStyle/>
                    <a:p>
                      <a:pPr algn="ctr">
                        <a:spcAft>
                          <a:spcPts val="0"/>
                        </a:spcAft>
                      </a:pPr>
                      <a:r>
                        <a:rPr lang="ru-RU" sz="1400" b="1">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СФ</a:t>
                      </a:r>
                    </a:p>
                  </a:txBody>
                  <a:tcPr marL="60616" marR="60616" marT="0" marB="0"/>
                </a:tc>
                <a:tc>
                  <a:txBody>
                    <a:bodyPr/>
                    <a:lstStyle/>
                    <a:p>
                      <a:pPr algn="ctr">
                        <a:spcAft>
                          <a:spcPts val="0"/>
                        </a:spcAft>
                      </a:pPr>
                      <a:r>
                        <a:rPr lang="ru-RU" sz="1400" b="1">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ТФ</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ЛФ</a:t>
                      </a:r>
                    </a:p>
                  </a:txBody>
                  <a:tcPr marL="60616" marR="60616" marT="0" marB="0"/>
                </a:tc>
                <a:tc>
                  <a:txBody>
                    <a:bodyPr/>
                    <a:lstStyle/>
                    <a:p>
                      <a:pPr algn="ctr">
                        <a:spcAft>
                          <a:spcPts val="0"/>
                        </a:spcAft>
                      </a:pPr>
                      <a:r>
                        <a:rPr lang="ru-RU" sz="1400" b="1" dirty="0">
                          <a:solidFill>
                            <a:schemeClr val="tx1">
                              <a:lumMod val="75000"/>
                              <a:lumOff val="25000"/>
                            </a:schemeClr>
                          </a:solidFill>
                          <a:effectLst/>
                          <a:latin typeface="Akrobat" pitchFamily="50" charset="-52"/>
                          <a:ea typeface="Open Sans" panose="020B0606030504020204" pitchFamily="34" charset="0"/>
                          <a:cs typeface="Open Sans" panose="020B0606030504020204" pitchFamily="34" charset="0"/>
                        </a:rPr>
                        <a:t>ОФ</a:t>
                      </a:r>
                    </a:p>
                  </a:txBody>
                  <a:tcPr marL="60616" marR="60616" marT="0" marB="0"/>
                </a:tc>
              </a:tr>
            </a:tbl>
          </a:graphicData>
        </a:graphic>
      </p:graphicFrame>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15. Модель успешного предпринимателя 4*4</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36</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242326588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15. Модель успешного предпринимателя 4*4</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37</a:t>
            </a:fld>
            <a:endParaRPr lang="ru-RU" dirty="0">
              <a:solidFill>
                <a:schemeClr val="bg1"/>
              </a:solidFill>
              <a:latin typeface="Akrobat" pitchFamily="50" charset="-52"/>
            </a:endParaRPr>
          </a:p>
        </p:txBody>
      </p:sp>
      <p:graphicFrame>
        <p:nvGraphicFramePr>
          <p:cNvPr id="8" name="Диаграмма 7"/>
          <p:cNvGraphicFramePr/>
          <p:nvPr>
            <p:extLst>
              <p:ext uri="{D42A27DB-BD31-4B8C-83A1-F6EECF244321}">
                <p14:modId xmlns:p14="http://schemas.microsoft.com/office/powerpoint/2010/main" val="57019799"/>
              </p:ext>
            </p:extLst>
          </p:nvPr>
        </p:nvGraphicFramePr>
        <p:xfrm>
          <a:off x="971600" y="848483"/>
          <a:ext cx="7128792" cy="4315715"/>
        </p:xfrm>
        <a:graphic>
          <a:graphicData uri="http://schemas.openxmlformats.org/drawingml/2006/chart">
            <c:chart xmlns:c="http://schemas.openxmlformats.org/drawingml/2006/chart" xmlns:r="http://schemas.openxmlformats.org/officeDocument/2006/relationships" r:id="rId2"/>
          </a:graphicData>
        </a:graphic>
      </p:graphicFrame>
      <p:sp>
        <p:nvSpPr>
          <p:cNvPr id="9" name="TextBox 8"/>
          <p:cNvSpPr txBox="1"/>
          <p:nvPr/>
        </p:nvSpPr>
        <p:spPr>
          <a:xfrm>
            <a:off x="2555776" y="994380"/>
            <a:ext cx="4700281" cy="584753"/>
          </a:xfrm>
          <a:prstGeom prst="rect">
            <a:avLst/>
          </a:prstGeom>
          <a:noFill/>
        </p:spPr>
        <p:txBody>
          <a:bodyPr wrap="none" lIns="91418" tIns="45709" rIns="91418" bIns="45709" rtlCol="0">
            <a:spAutoFit/>
          </a:bodyPr>
          <a:lstStyle/>
          <a:p>
            <a:r>
              <a:rPr lang="ru-RU" sz="1600" dirty="0">
                <a:solidFill>
                  <a:schemeClr val="tx1">
                    <a:lumMod val="65000"/>
                    <a:lumOff val="35000"/>
                  </a:schemeClr>
                </a:solidFill>
                <a:latin typeface="Akrobat Black" pitchFamily="50" charset="-52"/>
              </a:rPr>
              <a:t>Степень выраженности предпринимательской силы в %</a:t>
            </a:r>
          </a:p>
          <a:p>
            <a:endParaRPr lang="ru-RU" sz="1600" dirty="0">
              <a:solidFill>
                <a:schemeClr val="tx1">
                  <a:lumMod val="65000"/>
                  <a:lumOff val="35000"/>
                </a:schemeClr>
              </a:solidFill>
              <a:latin typeface="Akrobat Black" pitchFamily="50" charset="-52"/>
            </a:endParaRPr>
          </a:p>
        </p:txBody>
      </p:sp>
      <p:sp>
        <p:nvSpPr>
          <p:cNvPr id="10" name="TextBox 42"/>
          <p:cNvSpPr txBox="1"/>
          <p:nvPr/>
        </p:nvSpPr>
        <p:spPr>
          <a:xfrm>
            <a:off x="7298647" y="4287317"/>
            <a:ext cx="1845353" cy="338542"/>
          </a:xfrm>
          <a:prstGeom prst="rect">
            <a:avLst/>
          </a:prstGeom>
          <a:noFill/>
        </p:spPr>
        <p:txBody>
          <a:bodyPr wrap="non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Анкета по </a:t>
            </a:r>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предпринимательству</a:t>
            </a:r>
          </a:p>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СПП ТПП Калининградской обл.</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5796677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2123736" y="1374428"/>
            <a:ext cx="6880805" cy="2308302"/>
          </a:xfrm>
          <a:prstGeom prst="rect">
            <a:avLst/>
          </a:prstGeom>
        </p:spPr>
        <p:txBody>
          <a:bodyPr wrap="square" lIns="91418" tIns="45709" rIns="91418" bIns="45709">
            <a:spAutoFit/>
          </a:bodyPr>
          <a:lstStyle/>
          <a:p>
            <a:r>
              <a:rPr lang="fr-FR" sz="1600" b="1" dirty="0">
                <a:solidFill>
                  <a:schemeClr val="tx1">
                    <a:lumMod val="65000"/>
                    <a:lumOff val="35000"/>
                  </a:schemeClr>
                </a:solidFill>
                <a:latin typeface="Akrobat" pitchFamily="50" charset="-52"/>
              </a:rPr>
              <a:t>D - </a:t>
            </a:r>
            <a:r>
              <a:rPr lang="fr-FR" sz="1600" b="1" dirty="0">
                <a:solidFill>
                  <a:srgbClr val="2A7046"/>
                </a:solidFill>
                <a:latin typeface="Akrobat" pitchFamily="50" charset="-52"/>
              </a:rPr>
              <a:t>Dealer</a:t>
            </a:r>
            <a:r>
              <a:rPr lang="fr-FR" sz="1600" b="1" dirty="0">
                <a:solidFill>
                  <a:schemeClr val="tx1">
                    <a:lumMod val="65000"/>
                    <a:lumOff val="35000"/>
                  </a:schemeClr>
                </a:solidFill>
                <a:latin typeface="Akrobat" pitchFamily="50" charset="-52"/>
              </a:rPr>
              <a:t> - </a:t>
            </a:r>
            <a:r>
              <a:rPr lang="ru-RU" sz="1600" b="1" dirty="0">
                <a:solidFill>
                  <a:schemeClr val="tx1">
                    <a:lumMod val="65000"/>
                    <a:lumOff val="35000"/>
                  </a:schemeClr>
                </a:solidFill>
                <a:latin typeface="Akrobat" pitchFamily="50" charset="-52"/>
              </a:rPr>
              <a:t>Делец, торгаш, дилер, финансист</a:t>
            </a:r>
          </a:p>
          <a:p>
            <a:endParaRPr lang="ru-RU" sz="1600" b="1" dirty="0">
              <a:solidFill>
                <a:schemeClr val="tx1">
                  <a:lumMod val="65000"/>
                  <a:lumOff val="35000"/>
                </a:schemeClr>
              </a:solidFill>
              <a:latin typeface="Akrobat" pitchFamily="50" charset="-52"/>
            </a:endParaRPr>
          </a:p>
          <a:p>
            <a:r>
              <a:rPr lang="fr-FR" sz="1600" b="1" dirty="0">
                <a:solidFill>
                  <a:schemeClr val="tx1">
                    <a:lumMod val="65000"/>
                    <a:lumOff val="35000"/>
                  </a:schemeClr>
                </a:solidFill>
                <a:latin typeface="Akrobat" pitchFamily="50" charset="-52"/>
              </a:rPr>
              <a:t>E - </a:t>
            </a:r>
            <a:r>
              <a:rPr lang="fr-FR" sz="1600" b="1" dirty="0">
                <a:solidFill>
                  <a:srgbClr val="2A7046"/>
                </a:solidFill>
                <a:latin typeface="Akrobat" pitchFamily="50" charset="-52"/>
              </a:rPr>
              <a:t>Engineer</a:t>
            </a:r>
            <a:r>
              <a:rPr lang="fr-FR" sz="1600" b="1" dirty="0">
                <a:solidFill>
                  <a:schemeClr val="tx1">
                    <a:lumMod val="65000"/>
                    <a:lumOff val="35000"/>
                  </a:schemeClr>
                </a:solidFill>
                <a:latin typeface="Akrobat" pitchFamily="50" charset="-52"/>
              </a:rPr>
              <a:t> - </a:t>
            </a:r>
            <a:r>
              <a:rPr lang="ru-RU" sz="1600" b="1" dirty="0">
                <a:solidFill>
                  <a:schemeClr val="tx1">
                    <a:lumMod val="65000"/>
                    <a:lumOff val="35000"/>
                  </a:schemeClr>
                </a:solidFill>
                <a:latin typeface="Akrobat" pitchFamily="50" charset="-52"/>
              </a:rPr>
              <a:t>Инженер</a:t>
            </a:r>
          </a:p>
          <a:p>
            <a:endParaRPr lang="ru-RU" sz="1600" b="1" dirty="0">
              <a:solidFill>
                <a:schemeClr val="tx1">
                  <a:lumMod val="65000"/>
                  <a:lumOff val="35000"/>
                </a:schemeClr>
              </a:solidFill>
              <a:latin typeface="Akrobat" pitchFamily="50" charset="-52"/>
            </a:endParaRPr>
          </a:p>
          <a:p>
            <a:r>
              <a:rPr lang="fr-FR" sz="1600" b="1" dirty="0">
                <a:solidFill>
                  <a:schemeClr val="tx1">
                    <a:lumMod val="65000"/>
                    <a:lumOff val="35000"/>
                  </a:schemeClr>
                </a:solidFill>
                <a:latin typeface="Akrobat" pitchFamily="50" charset="-52"/>
              </a:rPr>
              <a:t>R - </a:t>
            </a:r>
            <a:r>
              <a:rPr lang="fr-FR" sz="1600" b="1" dirty="0">
                <a:solidFill>
                  <a:srgbClr val="2A7046"/>
                </a:solidFill>
                <a:latin typeface="Akrobat" pitchFamily="50" charset="-52"/>
              </a:rPr>
              <a:t>Raider</a:t>
            </a:r>
            <a:r>
              <a:rPr lang="fr-FR" sz="1600" b="1" dirty="0">
                <a:solidFill>
                  <a:schemeClr val="tx1">
                    <a:lumMod val="65000"/>
                    <a:lumOff val="35000"/>
                  </a:schemeClr>
                </a:solidFill>
                <a:latin typeface="Akrobat" pitchFamily="50" charset="-52"/>
              </a:rPr>
              <a:t>  - </a:t>
            </a:r>
            <a:r>
              <a:rPr lang="ru-RU" sz="1600" b="1" dirty="0">
                <a:solidFill>
                  <a:schemeClr val="tx1">
                    <a:lumMod val="65000"/>
                    <a:lumOff val="35000"/>
                  </a:schemeClr>
                </a:solidFill>
                <a:latin typeface="Akrobat" pitchFamily="50" charset="-52"/>
              </a:rPr>
              <a:t>Завоеватель, воин, рейдер</a:t>
            </a:r>
          </a:p>
          <a:p>
            <a:endParaRPr lang="ru-RU" sz="1600" b="1" dirty="0">
              <a:solidFill>
                <a:schemeClr val="tx1">
                  <a:lumMod val="65000"/>
                  <a:lumOff val="35000"/>
                </a:schemeClr>
              </a:solidFill>
              <a:latin typeface="Akrobat" pitchFamily="50" charset="-52"/>
            </a:endParaRPr>
          </a:p>
          <a:p>
            <a:r>
              <a:rPr lang="fr-FR" sz="1600" b="1" dirty="0">
                <a:solidFill>
                  <a:schemeClr val="tx1">
                    <a:lumMod val="65000"/>
                    <a:lumOff val="35000"/>
                  </a:schemeClr>
                </a:solidFill>
                <a:latin typeface="Akrobat" pitchFamily="50" charset="-52"/>
              </a:rPr>
              <a:t>I - </a:t>
            </a:r>
            <a:r>
              <a:rPr lang="fr-FR" sz="1600" b="1" dirty="0">
                <a:solidFill>
                  <a:srgbClr val="2A7046"/>
                </a:solidFill>
                <a:latin typeface="Akrobat" pitchFamily="50" charset="-52"/>
              </a:rPr>
              <a:t>Inventor</a:t>
            </a:r>
            <a:r>
              <a:rPr lang="fr-FR" sz="1600" b="1" dirty="0">
                <a:solidFill>
                  <a:schemeClr val="tx1">
                    <a:lumMod val="65000"/>
                    <a:lumOff val="35000"/>
                  </a:schemeClr>
                </a:solidFill>
                <a:latin typeface="Akrobat" pitchFamily="50" charset="-52"/>
              </a:rPr>
              <a:t> - </a:t>
            </a:r>
            <a:r>
              <a:rPr lang="ru-RU" sz="1600" b="1" dirty="0">
                <a:solidFill>
                  <a:schemeClr val="tx1">
                    <a:lumMod val="65000"/>
                    <a:lumOff val="35000"/>
                  </a:schemeClr>
                </a:solidFill>
                <a:latin typeface="Akrobat" pitchFamily="50" charset="-52"/>
              </a:rPr>
              <a:t>Изобретатель, инноватор</a:t>
            </a:r>
          </a:p>
          <a:p>
            <a:endParaRPr lang="ru-RU" sz="1600" b="1" dirty="0">
              <a:solidFill>
                <a:schemeClr val="tx1">
                  <a:lumMod val="65000"/>
                  <a:lumOff val="35000"/>
                </a:schemeClr>
              </a:solidFill>
              <a:latin typeface="Akrobat" pitchFamily="50" charset="-52"/>
            </a:endParaRPr>
          </a:p>
          <a:p>
            <a:r>
              <a:rPr lang="fr-FR" sz="1600" b="1" dirty="0">
                <a:solidFill>
                  <a:schemeClr val="tx1">
                    <a:lumMod val="65000"/>
                    <a:lumOff val="35000"/>
                  </a:schemeClr>
                </a:solidFill>
                <a:latin typeface="Akrobat" pitchFamily="50" charset="-52"/>
              </a:rPr>
              <a:t>S - </a:t>
            </a:r>
            <a:r>
              <a:rPr lang="fr-FR" sz="1600" b="1" dirty="0">
                <a:solidFill>
                  <a:srgbClr val="2A7046"/>
                </a:solidFill>
                <a:latin typeface="Akrobat" pitchFamily="50" charset="-52"/>
              </a:rPr>
              <a:t>Schemer</a:t>
            </a:r>
            <a:r>
              <a:rPr lang="fr-FR" sz="1600" b="1" dirty="0">
                <a:solidFill>
                  <a:schemeClr val="tx1">
                    <a:lumMod val="65000"/>
                    <a:lumOff val="35000"/>
                  </a:schemeClr>
                </a:solidFill>
                <a:latin typeface="Akrobat" pitchFamily="50" charset="-52"/>
              </a:rPr>
              <a:t> - </a:t>
            </a:r>
            <a:r>
              <a:rPr lang="ru-RU" sz="1600" b="1" dirty="0">
                <a:solidFill>
                  <a:schemeClr val="tx1">
                    <a:lumMod val="65000"/>
                    <a:lumOff val="35000"/>
                  </a:schemeClr>
                </a:solidFill>
                <a:latin typeface="Akrobat" pitchFamily="50" charset="-52"/>
              </a:rPr>
              <a:t>Комбинатор, коммуникатор, организатор, лоббист </a:t>
            </a:r>
          </a:p>
        </p:txBody>
      </p:sp>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16. Код предпринимателя</a:t>
            </a:r>
            <a:endParaRPr lang="ru-RU" altLang="ru-RU" dirty="0">
              <a:latin typeface="Akrobat Black" panose="00000A00000000000000" charset="0"/>
            </a:endParaRPr>
          </a:p>
        </p:txBody>
      </p:sp>
      <p:sp>
        <p:nvSpPr>
          <p:cNvPr id="5"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38</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188409658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Объект 10"/>
          <p:cNvGraphicFramePr>
            <a:graphicFrameLocks noGrp="1"/>
          </p:cNvGraphicFramePr>
          <p:nvPr>
            <p:ph idx="1"/>
            <p:extLst>
              <p:ext uri="{D42A27DB-BD31-4B8C-83A1-F6EECF244321}">
                <p14:modId xmlns:p14="http://schemas.microsoft.com/office/powerpoint/2010/main" val="190376638"/>
              </p:ext>
            </p:extLst>
          </p:nvPr>
        </p:nvGraphicFramePr>
        <p:xfrm>
          <a:off x="798984" y="959900"/>
          <a:ext cx="7418784" cy="356242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42"/>
          <p:cNvSpPr txBox="1"/>
          <p:nvPr/>
        </p:nvSpPr>
        <p:spPr>
          <a:xfrm>
            <a:off x="6732240" y="4465456"/>
            <a:ext cx="1845353" cy="338542"/>
          </a:xfrm>
          <a:prstGeom prst="rect">
            <a:avLst/>
          </a:prstGeom>
          <a:noFill/>
        </p:spPr>
        <p:txBody>
          <a:bodyPr wrap="none" lIns="91428" tIns="45714" rIns="91428" bIns="45714"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Источник: Анкета по </a:t>
            </a:r>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предпринимательству</a:t>
            </a:r>
            <a:endParaRPr lang="en-US"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a:p>
            <a:r>
              <a:rPr lang="ru-RU" sz="800" dirty="0" smtClean="0">
                <a:solidFill>
                  <a:schemeClr val="tx1">
                    <a:lumMod val="75000"/>
                    <a:lumOff val="25000"/>
                  </a:schemeClr>
                </a:solidFill>
                <a:latin typeface="Akrobat" pitchFamily="50" charset="-52"/>
                <a:ea typeface="Open Sans" panose="020B0606030504020204" pitchFamily="34" charset="0"/>
                <a:cs typeface="Open Sans" panose="020B0606030504020204" pitchFamily="34" charset="0"/>
              </a:rPr>
              <a:t>СПП ТПП Калининградской обл.</a:t>
            </a:r>
            <a:endParaRPr lang="ru-RU" sz="800" dirty="0">
              <a:solidFill>
                <a:schemeClr val="tx1">
                  <a:lumMod val="75000"/>
                  <a:lumOff val="25000"/>
                </a:schemeClr>
              </a:solidFill>
              <a:latin typeface="Akrobat" pitchFamily="50" charset="-52"/>
              <a:ea typeface="Open Sans" panose="020B0606030504020204" pitchFamily="34" charset="0"/>
              <a:cs typeface="Open Sans" panose="020B0606030504020204" pitchFamily="34" charset="0"/>
            </a:endParaRPr>
          </a:p>
        </p:txBody>
      </p:sp>
      <p:sp>
        <p:nvSpPr>
          <p:cNvPr id="8" name="Номер слайда 1"/>
          <p:cNvSpPr txBox="1">
            <a:spLocks/>
          </p:cNvSpPr>
          <p:nvPr/>
        </p:nvSpPr>
        <p:spPr>
          <a:xfrm>
            <a:off x="8532440" y="190167"/>
            <a:ext cx="504056" cy="365359"/>
          </a:xfrm>
          <a:prstGeom prst="rect">
            <a:avLst/>
          </a:prstGeom>
          <a:solidFill>
            <a:srgbClr val="2A7046"/>
          </a:solidFill>
        </p:spPr>
        <p:txBody>
          <a:bodyPr vert="horz" lIns="91418" tIns="45709" rIns="91418" bIns="45709" rtlCol="0" anchor="ctr"/>
          <a:lstStyle>
            <a:defPPr>
              <a:defRPr lang="ru-RU"/>
            </a:defPPr>
            <a:lvl1pPr marL="0" algn="l" defTabSz="914153" rtl="0" eaLnBrk="1" latinLnBrk="0" hangingPunct="1">
              <a:defRPr sz="2400" b="1" kern="1200">
                <a:solidFill>
                  <a:schemeClr val="tx2"/>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mtClean="0">
                <a:solidFill>
                  <a:schemeClr val="bg1"/>
                </a:solidFill>
                <a:latin typeface="Akrobat" pitchFamily="50" charset="-52"/>
              </a:rPr>
              <a:pPr algn="ctr"/>
              <a:t>39</a:t>
            </a:fld>
            <a:endParaRPr lang="ru-RU" dirty="0">
              <a:solidFill>
                <a:schemeClr val="bg1"/>
              </a:solidFill>
              <a:latin typeface="Akrobat" pitchFamily="50" charset="-52"/>
            </a:endParaRPr>
          </a:p>
        </p:txBody>
      </p:sp>
      <p:sp>
        <p:nvSpPr>
          <p:cNvPr id="12" name="TextBox 11"/>
          <p:cNvSpPr txBox="1"/>
          <p:nvPr/>
        </p:nvSpPr>
        <p:spPr>
          <a:xfrm>
            <a:off x="3142263" y="996032"/>
            <a:ext cx="3456384" cy="346249"/>
          </a:xfrm>
          <a:prstGeom prst="rect">
            <a:avLst/>
          </a:prstGeom>
          <a:noFill/>
        </p:spPr>
        <p:txBody>
          <a:bodyPr wrap="square" lIns="68580" tIns="34290" rIns="68580" bIns="34290" rtlCol="0">
            <a:spAutoFit/>
          </a:bodyPr>
          <a:lstStyle/>
          <a:p>
            <a:r>
              <a:rPr lang="ru-RU" b="1" dirty="0" smtClean="0">
                <a:solidFill>
                  <a:schemeClr val="bg1">
                    <a:lumMod val="50000"/>
                  </a:schemeClr>
                </a:solidFill>
                <a:latin typeface="Akrobat" pitchFamily="50" charset="-52"/>
              </a:rPr>
              <a:t>Психотипы </a:t>
            </a:r>
            <a:r>
              <a:rPr lang="ru-RU" b="1" dirty="0">
                <a:solidFill>
                  <a:schemeClr val="bg1">
                    <a:lumMod val="50000"/>
                  </a:schemeClr>
                </a:solidFill>
                <a:latin typeface="Akrobat" pitchFamily="50" charset="-52"/>
              </a:rPr>
              <a:t>предпринимателей</a:t>
            </a:r>
            <a:r>
              <a:rPr lang="en-US" b="1" dirty="0">
                <a:solidFill>
                  <a:schemeClr val="bg1">
                    <a:lumMod val="50000"/>
                  </a:schemeClr>
                </a:solidFill>
                <a:latin typeface="Akrobat" pitchFamily="50" charset="-52"/>
              </a:rPr>
              <a:t>, </a:t>
            </a:r>
            <a:r>
              <a:rPr lang="ru-RU" b="1" dirty="0">
                <a:solidFill>
                  <a:schemeClr val="bg1">
                    <a:lumMod val="50000"/>
                  </a:schemeClr>
                </a:solidFill>
                <a:latin typeface="Akrobat" pitchFamily="50" charset="-52"/>
              </a:rPr>
              <a:t>в %</a:t>
            </a:r>
          </a:p>
        </p:txBody>
      </p:sp>
      <p:sp>
        <p:nvSpPr>
          <p:cNvPr id="9" name="Прямоугольник 8"/>
          <p:cNvSpPr/>
          <p:nvPr/>
        </p:nvSpPr>
        <p:spPr>
          <a:xfrm>
            <a:off x="331912" y="5188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16. Код предпринимателя</a:t>
            </a:r>
            <a:endParaRPr lang="ru-RU" altLang="ru-RU" dirty="0">
              <a:latin typeface="Akrobat Black" panose="00000A00000000000000" charset="0"/>
            </a:endParaRPr>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15. Модель успешного предпринимателя 4*4</a:t>
            </a:r>
            <a:endParaRPr lang="ru-RU" altLang="ru-RU" dirty="0">
              <a:latin typeface="Akrobat Black" panose="00000A00000000000000" charset="0"/>
            </a:endParaRPr>
          </a:p>
        </p:txBody>
      </p:sp>
      <p:sp>
        <p:nvSpPr>
          <p:cNvPr id="11" name="Прямоугольник 10"/>
          <p:cNvSpPr/>
          <p:nvPr/>
        </p:nvSpPr>
        <p:spPr>
          <a:xfrm>
            <a:off x="42292" y="267494"/>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13" name="Прямоугольник 12"/>
          <p:cNvSpPr/>
          <p:nvPr/>
        </p:nvSpPr>
        <p:spPr>
          <a:xfrm>
            <a:off x="179512" y="411510"/>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16. Код предпринимателя</a:t>
            </a:r>
            <a:endParaRPr lang="ru-RU" altLang="ru-RU" dirty="0">
              <a:latin typeface="Akrobat Black" panose="00000A00000000000000" charset="0"/>
            </a:endParaRPr>
          </a:p>
        </p:txBody>
      </p:sp>
    </p:spTree>
    <p:extLst>
      <p:ext uri="{BB962C8B-B14F-4D97-AF65-F5344CB8AC3E}">
        <p14:creationId xmlns:p14="http://schemas.microsoft.com/office/powerpoint/2010/main" val="169406042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Номер слайда 1"/>
          <p:cNvSpPr>
            <a:spLocks noGrp="1"/>
          </p:cNvSpPr>
          <p:nvPr>
            <p:ph type="sldNum" sz="quarter" idx="12"/>
          </p:nvPr>
        </p:nvSpPr>
        <p:spPr>
          <a:xfrm>
            <a:off x="8532440" y="190167"/>
            <a:ext cx="360040" cy="365359"/>
          </a:xfrm>
          <a:solidFill>
            <a:schemeClr val="bg1"/>
          </a:solidFill>
        </p:spPr>
        <p:txBody>
          <a:bodyPr/>
          <a:lstStyle/>
          <a:p>
            <a:pPr algn="ctr"/>
            <a:fld id="{40D522DB-584F-455F-8ADC-94152BB08241}" type="slidenum">
              <a:rPr lang="ru-RU" smtClean="0">
                <a:solidFill>
                  <a:srgbClr val="2A7046"/>
                </a:solidFill>
                <a:latin typeface="Akrobat" pitchFamily="50" charset="-52"/>
              </a:rPr>
              <a:pPr algn="ctr"/>
              <a:t>4</a:t>
            </a:fld>
            <a:endParaRPr lang="ru-RU" dirty="0">
              <a:solidFill>
                <a:srgbClr val="2A7046"/>
              </a:solidFill>
              <a:latin typeface="Akrobat" pitchFamily="50" charset="-52"/>
            </a:endParaRPr>
          </a:p>
        </p:txBody>
      </p:sp>
      <p:sp>
        <p:nvSpPr>
          <p:cNvPr id="4" name="Прямоугольник 3"/>
          <p:cNvSpPr/>
          <p:nvPr/>
        </p:nvSpPr>
        <p:spPr>
          <a:xfrm>
            <a:off x="3175" y="247653"/>
            <a:ext cx="4457700" cy="575945"/>
          </a:xfrm>
          <a:prstGeom prst="rect">
            <a:avLst/>
          </a:prstGeom>
          <a:solidFill>
            <a:schemeClr val="bg1">
              <a:lumMod val="85000"/>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5" name="Прямоугольник 4"/>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3. Кто я?</a:t>
            </a:r>
            <a:endParaRPr lang="ru-RU" altLang="ru-RU" dirty="0">
              <a:latin typeface="Akrobat Black" panose="00000A00000000000000" charset="0"/>
            </a:endParaRPr>
          </a:p>
        </p:txBody>
      </p:sp>
    </p:spTree>
    <p:extLst>
      <p:ext uri="{BB962C8B-B14F-4D97-AF65-F5344CB8AC3E}">
        <p14:creationId xmlns:p14="http://schemas.microsoft.com/office/powerpoint/2010/main" val="22397674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extBox 1"/>
          <p:cNvSpPr txBox="1"/>
          <p:nvPr/>
        </p:nvSpPr>
        <p:spPr>
          <a:xfrm>
            <a:off x="2643046" y="1203598"/>
            <a:ext cx="3636404" cy="2943110"/>
          </a:xfrm>
          <a:prstGeom prst="rect">
            <a:avLst/>
          </a:prstGeom>
          <a:noFill/>
        </p:spPr>
        <p:txBody>
          <a:bodyPr wrap="square" lIns="91418" tIns="45709" rIns="91418" bIns="45709" numCol="2" rtlCol="0">
            <a:spAutoFit/>
          </a:bodyPr>
          <a:lstStyle/>
          <a:p>
            <a:r>
              <a:rPr lang="ru-RU" sz="1400" dirty="0">
                <a:solidFill>
                  <a:schemeClr val="tx1">
                    <a:lumMod val="50000"/>
                    <a:lumOff val="50000"/>
                  </a:schemeClr>
                </a:solidFill>
                <a:latin typeface="Akrobat" pitchFamily="50" charset="-52"/>
              </a:rPr>
              <a:t> </a:t>
            </a:r>
          </a:p>
          <a:p>
            <a:pPr algn="r">
              <a:lnSpc>
                <a:spcPct val="150000"/>
              </a:lnSpc>
            </a:pPr>
            <a:r>
              <a:rPr lang="ru-RU" sz="1400" dirty="0">
                <a:solidFill>
                  <a:schemeClr val="tx1">
                    <a:lumMod val="50000"/>
                    <a:lumOff val="50000"/>
                  </a:schemeClr>
                </a:solidFill>
                <a:latin typeface="Akrobat" pitchFamily="50" charset="-52"/>
              </a:rPr>
              <a:t>ФАРЦОВЩИКИ</a:t>
            </a:r>
          </a:p>
          <a:p>
            <a:pPr algn="r">
              <a:lnSpc>
                <a:spcPct val="150000"/>
              </a:lnSpc>
            </a:pPr>
            <a:r>
              <a:rPr lang="ru-RU" sz="1400" dirty="0">
                <a:solidFill>
                  <a:schemeClr val="tx1">
                    <a:lumMod val="50000"/>
                    <a:lumOff val="50000"/>
                  </a:schemeClr>
                </a:solidFill>
                <a:latin typeface="Akrobat" pitchFamily="50" charset="-52"/>
              </a:rPr>
              <a:t>КООПЕРАТОРЫ и ОПТОВИКИ</a:t>
            </a:r>
          </a:p>
          <a:p>
            <a:pPr algn="r">
              <a:lnSpc>
                <a:spcPct val="150000"/>
              </a:lnSpc>
            </a:pPr>
            <a:r>
              <a:rPr lang="ru-RU" sz="1400" dirty="0">
                <a:solidFill>
                  <a:schemeClr val="tx1">
                    <a:lumMod val="65000"/>
                    <a:lumOff val="35000"/>
                  </a:schemeClr>
                </a:solidFill>
                <a:latin typeface="Akrobat" pitchFamily="50" charset="-52"/>
              </a:rPr>
              <a:t>ВАЛЮТЧИКИ</a:t>
            </a:r>
            <a:r>
              <a:rPr lang="ru-RU" sz="1400" dirty="0">
                <a:solidFill>
                  <a:schemeClr val="tx1">
                    <a:lumMod val="50000"/>
                    <a:lumOff val="50000"/>
                  </a:schemeClr>
                </a:solidFill>
                <a:latin typeface="Akrobat" pitchFamily="50" charset="-52"/>
              </a:rPr>
              <a:t> и БАНКИРЫ</a:t>
            </a:r>
          </a:p>
          <a:p>
            <a:pPr algn="r">
              <a:lnSpc>
                <a:spcPct val="150000"/>
              </a:lnSpc>
            </a:pPr>
            <a:r>
              <a:rPr lang="ru-RU" sz="1400" dirty="0">
                <a:solidFill>
                  <a:schemeClr val="tx1">
                    <a:lumMod val="50000"/>
                    <a:lumOff val="50000"/>
                  </a:schemeClr>
                </a:solidFill>
                <a:latin typeface="Akrobat" pitchFamily="50" charset="-52"/>
              </a:rPr>
              <a:t>СИЛОВЫЕ ПРЕДПРИНИМАТЕЛИ 1</a:t>
            </a:r>
          </a:p>
          <a:p>
            <a:pPr algn="r">
              <a:lnSpc>
                <a:spcPct val="150000"/>
              </a:lnSpc>
            </a:pPr>
            <a:r>
              <a:rPr lang="ru-RU" sz="1400" dirty="0">
                <a:solidFill>
                  <a:schemeClr val="tx1">
                    <a:lumMod val="50000"/>
                    <a:lumOff val="50000"/>
                  </a:schemeClr>
                </a:solidFill>
                <a:latin typeface="Akrobat" pitchFamily="50" charset="-52"/>
              </a:rPr>
              <a:t>ЗАПАДНИКИ</a:t>
            </a:r>
          </a:p>
          <a:p>
            <a:pPr algn="r">
              <a:lnSpc>
                <a:spcPct val="150000"/>
              </a:lnSpc>
            </a:pPr>
            <a:r>
              <a:rPr lang="ru-RU" sz="1400" dirty="0">
                <a:solidFill>
                  <a:schemeClr val="tx1">
                    <a:lumMod val="50000"/>
                    <a:lumOff val="50000"/>
                  </a:schemeClr>
                </a:solidFill>
                <a:latin typeface="Akrobat" pitchFamily="50" charset="-52"/>
              </a:rPr>
              <a:t>ИГРОВИКИ</a:t>
            </a:r>
          </a:p>
          <a:p>
            <a:pPr algn="r"/>
            <a:endParaRPr lang="ru-RU" sz="1400" dirty="0">
              <a:solidFill>
                <a:schemeClr val="tx1">
                  <a:lumMod val="50000"/>
                  <a:lumOff val="50000"/>
                </a:schemeClr>
              </a:solidFill>
              <a:latin typeface="Akrobat" pitchFamily="50" charset="-52"/>
            </a:endParaRPr>
          </a:p>
        </p:txBody>
      </p:sp>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17. Инновации </a:t>
            </a:r>
            <a:r>
              <a:rPr lang="en-US" altLang="ru-RU" dirty="0" smtClean="0">
                <a:latin typeface="Akrobat Black" panose="00000A00000000000000" charset="0"/>
              </a:rPr>
              <a:t>vs easy money 2017</a:t>
            </a:r>
            <a:endParaRPr lang="ru-RU" altLang="ru-RU" dirty="0">
              <a:latin typeface="Akrobat Black" panose="00000A00000000000000" charset="0"/>
            </a:endParaRPr>
          </a:p>
        </p:txBody>
      </p:sp>
      <p:sp>
        <p:nvSpPr>
          <p:cNvPr id="3" name="TextBox 2"/>
          <p:cNvSpPr txBox="1"/>
          <p:nvPr/>
        </p:nvSpPr>
        <p:spPr>
          <a:xfrm>
            <a:off x="2251821" y="987576"/>
            <a:ext cx="5307863" cy="646331"/>
          </a:xfrm>
          <a:prstGeom prst="rect">
            <a:avLst/>
          </a:prstGeom>
          <a:noFill/>
        </p:spPr>
        <p:txBody>
          <a:bodyPr wrap="none" lIns="91418" tIns="45709" rIns="91418" bIns="45709" rtlCol="0">
            <a:spAutoFit/>
          </a:bodyPr>
          <a:lstStyle/>
          <a:p>
            <a:r>
              <a:rPr lang="ru-RU" dirty="0">
                <a:solidFill>
                  <a:schemeClr val="tx1">
                    <a:lumMod val="65000"/>
                    <a:lumOff val="35000"/>
                  </a:schemeClr>
                </a:solidFill>
                <a:latin typeface="Akrobat Black" pitchFamily="50" charset="-52"/>
              </a:rPr>
              <a:t>Основные предпринимательские "темы" в новой России</a:t>
            </a:r>
          </a:p>
          <a:p>
            <a:endParaRPr lang="ru-RU" dirty="0">
              <a:solidFill>
                <a:schemeClr val="tx1">
                  <a:lumMod val="65000"/>
                  <a:lumOff val="35000"/>
                </a:schemeClr>
              </a:solidFill>
              <a:latin typeface="Akrobat Black" pitchFamily="50" charset="-52"/>
            </a:endParaRPr>
          </a:p>
        </p:txBody>
      </p:sp>
      <p:sp>
        <p:nvSpPr>
          <p:cNvPr id="7" name="Прямоугольник 6"/>
          <p:cNvSpPr/>
          <p:nvPr/>
        </p:nvSpPr>
        <p:spPr>
          <a:xfrm>
            <a:off x="4716016" y="1432107"/>
            <a:ext cx="4572000" cy="3000799"/>
          </a:xfrm>
          <a:prstGeom prst="rect">
            <a:avLst/>
          </a:prstGeom>
        </p:spPr>
        <p:txBody>
          <a:bodyPr lIns="91418" tIns="45709" rIns="91418" bIns="45709">
            <a:spAutoFit/>
          </a:bodyPr>
          <a:lstStyle/>
          <a:p>
            <a:pPr>
              <a:lnSpc>
                <a:spcPct val="150000"/>
              </a:lnSpc>
            </a:pPr>
            <a:r>
              <a:rPr lang="ru-RU" sz="1400" dirty="0">
                <a:solidFill>
                  <a:schemeClr val="tx1">
                    <a:lumMod val="50000"/>
                    <a:lumOff val="50000"/>
                  </a:schemeClr>
                </a:solidFill>
                <a:latin typeface="Akrobat" pitchFamily="50" charset="-52"/>
              </a:rPr>
              <a:t>ПРИВАТИЗАТОРЫ</a:t>
            </a:r>
          </a:p>
          <a:p>
            <a:pPr>
              <a:lnSpc>
                <a:spcPct val="150000"/>
              </a:lnSpc>
            </a:pPr>
            <a:r>
              <a:rPr lang="ru-RU" sz="1400" dirty="0">
                <a:solidFill>
                  <a:schemeClr val="tx1">
                    <a:lumMod val="50000"/>
                    <a:lumOff val="50000"/>
                  </a:schemeClr>
                </a:solidFill>
                <a:latin typeface="Akrobat" pitchFamily="50" charset="-52"/>
              </a:rPr>
              <a:t>СЫРЬЕВИКИ</a:t>
            </a:r>
          </a:p>
          <a:p>
            <a:pPr>
              <a:lnSpc>
                <a:spcPct val="150000"/>
              </a:lnSpc>
            </a:pPr>
            <a:r>
              <a:rPr lang="ru-RU" sz="1400" dirty="0">
                <a:solidFill>
                  <a:schemeClr val="tx1">
                    <a:lumMod val="50000"/>
                    <a:lumOff val="50000"/>
                  </a:schemeClr>
                </a:solidFill>
                <a:latin typeface="Akrobat" pitchFamily="50" charset="-52"/>
              </a:rPr>
              <a:t>КОММЕРСАНТЫ</a:t>
            </a:r>
          </a:p>
          <a:p>
            <a:pPr>
              <a:lnSpc>
                <a:spcPct val="150000"/>
              </a:lnSpc>
            </a:pPr>
            <a:r>
              <a:rPr lang="ru-RU" sz="1400" dirty="0">
                <a:solidFill>
                  <a:schemeClr val="tx1">
                    <a:lumMod val="65000"/>
                    <a:lumOff val="35000"/>
                  </a:schemeClr>
                </a:solidFill>
                <a:latin typeface="Akrobat" pitchFamily="50" charset="-52"/>
              </a:rPr>
              <a:t>НОВЫЕ</a:t>
            </a:r>
            <a:r>
              <a:rPr lang="ru-RU" sz="1400" dirty="0">
                <a:solidFill>
                  <a:schemeClr val="tx1">
                    <a:lumMod val="50000"/>
                    <a:lumOff val="50000"/>
                  </a:schemeClr>
                </a:solidFill>
                <a:latin typeface="Akrobat" pitchFamily="50" charset="-52"/>
              </a:rPr>
              <a:t> ПРОМЫШЛЕННИКИ</a:t>
            </a:r>
          </a:p>
          <a:p>
            <a:pPr>
              <a:lnSpc>
                <a:spcPct val="150000"/>
              </a:lnSpc>
            </a:pPr>
            <a:r>
              <a:rPr lang="ru-RU" sz="1400" dirty="0">
                <a:solidFill>
                  <a:schemeClr val="tx1">
                    <a:lumMod val="50000"/>
                    <a:lumOff val="50000"/>
                  </a:schemeClr>
                </a:solidFill>
                <a:latin typeface="Akrobat" pitchFamily="50" charset="-52"/>
              </a:rPr>
              <a:t>ГОСПОДРЯДЧИКИ</a:t>
            </a:r>
          </a:p>
          <a:p>
            <a:pPr>
              <a:lnSpc>
                <a:spcPct val="150000"/>
              </a:lnSpc>
            </a:pPr>
            <a:r>
              <a:rPr lang="ru-RU" sz="1400" dirty="0">
                <a:solidFill>
                  <a:schemeClr val="tx1">
                    <a:lumMod val="50000"/>
                    <a:lumOff val="50000"/>
                  </a:schemeClr>
                </a:solidFill>
                <a:latin typeface="Akrobat" pitchFamily="50" charset="-52"/>
              </a:rPr>
              <a:t>СИЛОВЫЕ ПРЕДПРИНИМАТЕЛИ 2</a:t>
            </a:r>
          </a:p>
          <a:p>
            <a:pPr>
              <a:lnSpc>
                <a:spcPct val="150000"/>
              </a:lnSpc>
            </a:pPr>
            <a:r>
              <a:rPr lang="ru-RU" sz="1400" dirty="0">
                <a:solidFill>
                  <a:schemeClr val="tx1">
                    <a:lumMod val="50000"/>
                    <a:lumOff val="50000"/>
                  </a:schemeClr>
                </a:solidFill>
                <a:latin typeface="Akrobat" pitchFamily="50" charset="-52"/>
              </a:rPr>
              <a:t>СТРОИТЕЛИ</a:t>
            </a:r>
          </a:p>
          <a:p>
            <a:pPr>
              <a:lnSpc>
                <a:spcPct val="150000"/>
              </a:lnSpc>
            </a:pPr>
            <a:r>
              <a:rPr lang="ru-RU" sz="1400" dirty="0" smtClean="0">
                <a:solidFill>
                  <a:schemeClr val="tx1">
                    <a:lumMod val="50000"/>
                    <a:lumOff val="50000"/>
                  </a:schemeClr>
                </a:solidFill>
                <a:latin typeface="Akrobat" pitchFamily="50" charset="-52"/>
              </a:rPr>
              <a:t>ИННОВАТОРЫ</a:t>
            </a:r>
          </a:p>
          <a:p>
            <a:pPr>
              <a:lnSpc>
                <a:spcPct val="150000"/>
              </a:lnSpc>
            </a:pPr>
            <a:r>
              <a:rPr lang="ru-RU" sz="1400" dirty="0" smtClean="0">
                <a:solidFill>
                  <a:schemeClr val="tx1">
                    <a:lumMod val="50000"/>
                    <a:lumOff val="50000"/>
                  </a:schemeClr>
                </a:solidFill>
                <a:latin typeface="Akrobat" pitchFamily="50" charset="-52"/>
              </a:rPr>
              <a:t>???</a:t>
            </a:r>
            <a:endParaRPr lang="ru-RU" sz="1400" dirty="0">
              <a:solidFill>
                <a:schemeClr val="tx1">
                  <a:lumMod val="50000"/>
                  <a:lumOff val="50000"/>
                </a:schemeClr>
              </a:solidFill>
              <a:latin typeface="Akrobat" pitchFamily="50" charset="-52"/>
            </a:endParaRPr>
          </a:p>
        </p:txBody>
      </p:sp>
      <p:sp>
        <p:nvSpPr>
          <p:cNvPr id="8"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40</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13980923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35496" y="432794"/>
            <a:ext cx="2178757" cy="553976"/>
          </a:xfrm>
          <a:prstGeom prst="rect">
            <a:avLst/>
          </a:prstGeom>
          <a:solidFill>
            <a:srgbClr val="2A7046"/>
          </a:solidFill>
        </p:spPr>
        <p:txBody>
          <a:bodyPr wrap="none" lIns="91418" tIns="45709" rIns="91418" bIns="45709">
            <a:spAutoFit/>
          </a:bodyPr>
          <a:lstStyle/>
          <a:p>
            <a:pPr algn="ctr"/>
            <a:r>
              <a:rPr lang="ru-RU" sz="3000" dirty="0">
                <a:solidFill>
                  <a:schemeClr val="bg1"/>
                </a:solidFill>
                <a:latin typeface="Akrobat" pitchFamily="50" charset="-52"/>
                <a:ea typeface="Open Sans" panose="020B0606030504020204" pitchFamily="34" charset="0"/>
                <a:cs typeface="Open Sans" panose="020B0606030504020204" pitchFamily="34" charset="0"/>
              </a:rPr>
              <a:t>17 </a:t>
            </a:r>
            <a:r>
              <a:rPr lang="en-US" sz="3000" b="1" dirty="0" smtClean="0">
                <a:solidFill>
                  <a:schemeClr val="bg1"/>
                </a:solidFill>
                <a:latin typeface="Akrobat" pitchFamily="50" charset="-52"/>
                <a:ea typeface="Open Sans" panose="020B0606030504020204" pitchFamily="34" charset="0"/>
                <a:cs typeface="Open Sans" panose="020B0606030504020204" pitchFamily="34" charset="0"/>
              </a:rPr>
              <a:t>Amazon Go</a:t>
            </a:r>
            <a:endParaRPr lang="ru-RU" sz="3000" b="1" dirty="0">
              <a:solidFill>
                <a:schemeClr val="bg1"/>
              </a:solidFill>
              <a:latin typeface="Akrobat" pitchFamily="50" charset="-52"/>
              <a:ea typeface="Open Sans" panose="020B0606030504020204" pitchFamily="34" charset="0"/>
              <a:cs typeface="Open Sans" panose="020B0606030504020204" pitchFamily="34" charset="0"/>
            </a:endParaRPr>
          </a:p>
        </p:txBody>
      </p:sp>
      <p:sp>
        <p:nvSpPr>
          <p:cNvPr id="4"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41</a:t>
            </a:fld>
            <a:endParaRPr lang="ru-RU" dirty="0">
              <a:solidFill>
                <a:schemeClr val="bg1"/>
              </a:solidFill>
              <a:latin typeface="Akrobat" pitchFamily="50" charset="-52"/>
            </a:endParaRPr>
          </a:p>
        </p:txBody>
      </p:sp>
      <p:pic>
        <p:nvPicPr>
          <p:cNvPr id="6" name="SPAR-AMAZON-VIDEO-0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9144000" cy="5143500"/>
          </a:xfrm>
          <a:prstGeom prst="rect">
            <a:avLst/>
          </a:prstGeom>
        </p:spPr>
      </p:pic>
    </p:spTree>
    <p:extLst>
      <p:ext uri="{BB962C8B-B14F-4D97-AF65-F5344CB8AC3E}">
        <p14:creationId xmlns:p14="http://schemas.microsoft.com/office/powerpoint/2010/main" val="5763822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7498" y="247653"/>
            <a:ext cx="940642" cy="575945"/>
          </a:xfrm>
          <a:prstGeom prst="rect">
            <a:avLst/>
          </a:prstGeom>
        </p:spPr>
      </p:pic>
      <p:pic>
        <p:nvPicPr>
          <p:cNvPr id="3" name="Рисунок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9" y="1059582"/>
            <a:ext cx="5534438" cy="3179068"/>
          </a:xfrm>
          <a:prstGeom prst="rect">
            <a:avLst/>
          </a:prstGeom>
        </p:spPr>
      </p:pic>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17. Инновации </a:t>
            </a:r>
            <a:r>
              <a:rPr lang="en-US" altLang="ru-RU" dirty="0" smtClean="0">
                <a:latin typeface="Akrobat Black" panose="00000A00000000000000" charset="0"/>
              </a:rPr>
              <a:t>vs easy money 2017</a:t>
            </a:r>
            <a:endParaRPr lang="ru-RU" altLang="ru-RU" dirty="0">
              <a:latin typeface="Akrobat Black" panose="00000A00000000000000" charset="0"/>
            </a:endParaRPr>
          </a:p>
        </p:txBody>
      </p:sp>
      <p:sp>
        <p:nvSpPr>
          <p:cNvPr id="8" name="TextBox 7"/>
          <p:cNvSpPr txBox="1"/>
          <p:nvPr/>
        </p:nvSpPr>
        <p:spPr>
          <a:xfrm>
            <a:off x="7327683" y="4442437"/>
            <a:ext cx="1321151"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fr-FR" sz="800" dirty="0">
                <a:latin typeface="Akrobat" pitchFamily="50" charset="-52"/>
                <a:ea typeface="Open Sans" panose="020B0606030504020204" pitchFamily="34" charset="0"/>
                <a:cs typeface="Open Sans" panose="020B0606030504020204" pitchFamily="34" charset="0"/>
              </a:rPr>
              <a:t>http://www.rbc.ru/</a:t>
            </a:r>
            <a:endParaRPr lang="ru-RU" sz="800" dirty="0">
              <a:latin typeface="Akrobat" pitchFamily="50" charset="-52"/>
              <a:ea typeface="Open Sans" panose="020B0606030504020204" pitchFamily="34" charset="0"/>
              <a:cs typeface="Open Sans" panose="020B0606030504020204" pitchFamily="34" charset="0"/>
            </a:endParaRPr>
          </a:p>
        </p:txBody>
      </p:sp>
      <p:sp>
        <p:nvSpPr>
          <p:cNvPr id="9"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42</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90508017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Рисунок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41886" y="1275607"/>
            <a:ext cx="6660232" cy="3073203"/>
          </a:xfrm>
          <a:prstGeom prst="rect">
            <a:avLst/>
          </a:prstGeom>
        </p:spPr>
      </p:pic>
      <p:sp>
        <p:nvSpPr>
          <p:cNvPr id="2" name="TextBox 1"/>
          <p:cNvSpPr txBox="1"/>
          <p:nvPr/>
        </p:nvSpPr>
        <p:spPr>
          <a:xfrm>
            <a:off x="1436888" y="4023321"/>
            <a:ext cx="6789835" cy="403954"/>
          </a:xfrm>
          <a:prstGeom prst="rect">
            <a:avLst/>
          </a:prstGeom>
          <a:noFill/>
        </p:spPr>
        <p:txBody>
          <a:bodyPr wrap="none" lIns="91418" tIns="45709" rIns="91418" bIns="45709" rtlCol="0">
            <a:spAutoFit/>
          </a:bodyPr>
          <a:lstStyle/>
          <a:p>
            <a:r>
              <a:rPr lang="ru-RU" sz="2000" dirty="0">
                <a:latin typeface="Akrobat Black" pitchFamily="50" charset="-52"/>
              </a:rPr>
              <a:t>Раньше большие ели маленьких, а теперь быстрые - медленных</a:t>
            </a:r>
          </a:p>
        </p:txBody>
      </p:sp>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17. Инновации </a:t>
            </a:r>
            <a:r>
              <a:rPr lang="en-US" altLang="ru-RU" dirty="0" smtClean="0">
                <a:latin typeface="Akrobat Black" panose="00000A00000000000000" charset="0"/>
              </a:rPr>
              <a:t>vs easy money 2017</a:t>
            </a:r>
            <a:endParaRPr lang="ru-RU" altLang="ru-RU" dirty="0">
              <a:latin typeface="Akrobat Black" panose="00000A00000000000000" charset="0"/>
            </a:endParaRPr>
          </a:p>
        </p:txBody>
      </p:sp>
      <p:sp>
        <p:nvSpPr>
          <p:cNvPr id="8"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43</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0073945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827584" y="1563638"/>
            <a:ext cx="7740352" cy="2123636"/>
          </a:xfrm>
          <a:prstGeom prst="rect">
            <a:avLst/>
          </a:prstGeom>
        </p:spPr>
        <p:txBody>
          <a:bodyPr wrap="square" lIns="91418" tIns="45709" rIns="91418" bIns="45709">
            <a:spAutoFit/>
          </a:bodyPr>
          <a:lstStyle/>
          <a:p>
            <a:pPr>
              <a:lnSpc>
                <a:spcPct val="150000"/>
              </a:lnSpc>
            </a:pPr>
            <a:r>
              <a:rPr lang="ru-RU" sz="2400" b="1" dirty="0">
                <a:solidFill>
                  <a:schemeClr val="tx1">
                    <a:lumMod val="65000"/>
                    <a:lumOff val="35000"/>
                  </a:schemeClr>
                </a:solidFill>
                <a:latin typeface="Akrobat" pitchFamily="50" charset="-52"/>
              </a:rPr>
              <a:t>Внутреннее предпринимательство – </a:t>
            </a:r>
          </a:p>
          <a:p>
            <a:pPr>
              <a:lnSpc>
                <a:spcPct val="150000"/>
              </a:lnSpc>
            </a:pPr>
            <a:r>
              <a:rPr lang="ru-RU" sz="2400" dirty="0">
                <a:solidFill>
                  <a:schemeClr val="tx1">
                    <a:lumMod val="65000"/>
                    <a:lumOff val="35000"/>
                  </a:schemeClr>
                </a:solidFill>
                <a:latin typeface="Akrobat" pitchFamily="50" charset="-52"/>
              </a:rPr>
              <a:t>это ещё одна из форм выращивания </a:t>
            </a:r>
            <a:r>
              <a:rPr lang="ru-RU" sz="2400" dirty="0" smtClean="0">
                <a:solidFill>
                  <a:schemeClr val="tx1">
                    <a:lumMod val="65000"/>
                    <a:lumOff val="35000"/>
                  </a:schemeClr>
                </a:solidFill>
                <a:latin typeface="Akrobat" pitchFamily="50" charset="-52"/>
              </a:rPr>
              <a:t>предпринимательского </a:t>
            </a:r>
            <a:r>
              <a:rPr lang="ru-RU" sz="2400" dirty="0">
                <a:solidFill>
                  <a:schemeClr val="tx1">
                    <a:lumMod val="65000"/>
                    <a:lumOff val="35000"/>
                  </a:schemeClr>
                </a:solidFill>
                <a:latin typeface="Akrobat" pitchFamily="50" charset="-52"/>
              </a:rPr>
              <a:t>вещества в компании. </a:t>
            </a:r>
          </a:p>
          <a:p>
            <a:endParaRPr lang="ru-RU" sz="2400" dirty="0">
              <a:solidFill>
                <a:schemeClr val="tx1">
                  <a:lumMod val="65000"/>
                  <a:lumOff val="35000"/>
                </a:schemeClr>
              </a:solidFill>
              <a:latin typeface="Akrobat" pitchFamily="50" charset="-52"/>
            </a:endParaRPr>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ru-RU" dirty="0" smtClean="0">
                <a:latin typeface="Akrobat Black" panose="00000A00000000000000" charset="0"/>
              </a:rPr>
              <a:t>18</a:t>
            </a:r>
            <a:r>
              <a:rPr lang="ru-RU" altLang="ru-RU" dirty="0" smtClean="0">
                <a:latin typeface="Akrobat Black" panose="00000A00000000000000" charset="0"/>
              </a:rPr>
              <a:t>.</a:t>
            </a:r>
            <a:r>
              <a:rPr lang="en-US" altLang="ru-RU" dirty="0" smtClean="0">
                <a:latin typeface="Akrobat Black" panose="00000A00000000000000" charset="0"/>
              </a:rPr>
              <a:t> </a:t>
            </a:r>
            <a:r>
              <a:rPr lang="ru-RU" altLang="ru-RU" dirty="0" smtClean="0">
                <a:latin typeface="Akrobat Black" panose="00000A00000000000000" charset="0"/>
              </a:rPr>
              <a:t>Партнёрство</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44</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16247733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Прямоугольник 1"/>
          <p:cNvSpPr/>
          <p:nvPr/>
        </p:nvSpPr>
        <p:spPr>
          <a:xfrm>
            <a:off x="2123728" y="1923678"/>
            <a:ext cx="4752528" cy="2123636"/>
          </a:xfrm>
          <a:prstGeom prst="rect">
            <a:avLst/>
          </a:prstGeom>
        </p:spPr>
        <p:txBody>
          <a:bodyPr wrap="square" lIns="91418" tIns="45709" rIns="91418" bIns="45709">
            <a:spAutoFit/>
          </a:bodyPr>
          <a:lstStyle/>
          <a:p>
            <a:pPr algn="ctr"/>
            <a:r>
              <a:rPr lang="ru-RU" sz="6600" b="1" dirty="0">
                <a:solidFill>
                  <a:schemeClr val="tx1">
                    <a:lumMod val="75000"/>
                    <a:lumOff val="25000"/>
                  </a:schemeClr>
                </a:solidFill>
                <a:latin typeface="Akrobat" pitchFamily="50" charset="-52"/>
              </a:rPr>
              <a:t>1+1+1</a:t>
            </a:r>
            <a:r>
              <a:rPr lang="en-US" sz="6600" b="1" dirty="0">
                <a:solidFill>
                  <a:schemeClr val="tx1">
                    <a:lumMod val="75000"/>
                    <a:lumOff val="25000"/>
                  </a:schemeClr>
                </a:solidFill>
                <a:latin typeface="Akrobat" pitchFamily="50" charset="-52"/>
              </a:rPr>
              <a:t>&gt;3</a:t>
            </a:r>
            <a:endParaRPr lang="ru-RU" sz="6600" dirty="0">
              <a:solidFill>
                <a:schemeClr val="tx1">
                  <a:lumMod val="75000"/>
                  <a:lumOff val="25000"/>
                </a:schemeClr>
              </a:solidFill>
              <a:latin typeface="Akrobat" pitchFamily="50" charset="-52"/>
            </a:endParaRPr>
          </a:p>
          <a:p>
            <a:pPr algn="ctr"/>
            <a:endParaRPr lang="ru-RU" sz="6600" dirty="0">
              <a:solidFill>
                <a:schemeClr val="tx1">
                  <a:lumMod val="75000"/>
                  <a:lumOff val="25000"/>
                </a:schemeClr>
              </a:solidFill>
              <a:latin typeface="Akrobat" pitchFamily="50" charset="-52"/>
            </a:endParaRPr>
          </a:p>
        </p:txBody>
      </p:sp>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ru-RU" dirty="0" smtClean="0">
                <a:latin typeface="Akrobat Black" panose="00000A00000000000000" charset="0"/>
              </a:rPr>
              <a:t>18</a:t>
            </a:r>
            <a:r>
              <a:rPr lang="ru-RU" altLang="ru-RU" dirty="0" smtClean="0">
                <a:latin typeface="Akrobat Black" panose="00000A00000000000000" charset="0"/>
              </a:rPr>
              <a:t>.</a:t>
            </a:r>
            <a:r>
              <a:rPr lang="en-US" altLang="ru-RU" dirty="0" smtClean="0">
                <a:latin typeface="Akrobat Black" panose="00000A00000000000000" charset="0"/>
              </a:rPr>
              <a:t> </a:t>
            </a:r>
            <a:r>
              <a:rPr lang="ru-RU" altLang="ru-RU" dirty="0" smtClean="0">
                <a:latin typeface="Akrobat Black" panose="00000A00000000000000" charset="0"/>
              </a:rPr>
              <a:t>Партнёрство</a:t>
            </a:r>
            <a:endParaRPr lang="ru-RU" altLang="ru-RU" dirty="0">
              <a:latin typeface="Akrobat Black" panose="00000A00000000000000" charset="0"/>
            </a:endParaRPr>
          </a:p>
        </p:txBody>
      </p:sp>
      <p:sp>
        <p:nvSpPr>
          <p:cNvPr id="7" name="Номер слайда 1"/>
          <p:cNvSpPr>
            <a:spLocks noGrp="1"/>
          </p:cNvSpPr>
          <p:nvPr>
            <p:ph type="sldNum" sz="quarter" idx="12"/>
          </p:nvPr>
        </p:nvSpPr>
        <p:spPr>
          <a:xfrm>
            <a:off x="8532440" y="190167"/>
            <a:ext cx="504056"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45</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477993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2035901" y="828046"/>
            <a:ext cx="5112568" cy="956064"/>
          </a:xfrm>
        </p:spPr>
        <p:txBody>
          <a:bodyPr>
            <a:noAutofit/>
          </a:bodyPr>
          <a:lstStyle/>
          <a:p>
            <a:pPr algn="ctr"/>
            <a:r>
              <a:rPr lang="ru-RU" sz="2400" dirty="0">
                <a:solidFill>
                  <a:schemeClr val="tx1">
                    <a:lumMod val="65000"/>
                    <a:lumOff val="35000"/>
                  </a:schemeClr>
                </a:solidFill>
                <a:latin typeface="Akrobat Black" pitchFamily="50" charset="-52"/>
              </a:rPr>
              <a:t>Доля малого бизнеса в ВВП,%</a:t>
            </a:r>
          </a:p>
        </p:txBody>
      </p:sp>
      <p:graphicFrame>
        <p:nvGraphicFramePr>
          <p:cNvPr id="13" name="Объект 12"/>
          <p:cNvGraphicFramePr>
            <a:graphicFrameLocks noGrp="1"/>
          </p:cNvGraphicFramePr>
          <p:nvPr>
            <p:ph sz="half" idx="2"/>
            <p:extLst>
              <p:ext uri="{D42A27DB-BD31-4B8C-83A1-F6EECF244321}">
                <p14:modId xmlns:p14="http://schemas.microsoft.com/office/powerpoint/2010/main" val="4030922532"/>
              </p:ext>
            </p:extLst>
          </p:nvPr>
        </p:nvGraphicFramePr>
        <p:xfrm>
          <a:off x="4629150" y="1369218"/>
          <a:ext cx="3886200" cy="3263504"/>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8" name="Объект 17"/>
          <p:cNvGraphicFramePr>
            <a:graphicFrameLocks noGrp="1"/>
          </p:cNvGraphicFramePr>
          <p:nvPr>
            <p:ph sz="half" idx="1"/>
            <p:extLst>
              <p:ext uri="{D42A27DB-BD31-4B8C-83A1-F6EECF244321}">
                <p14:modId xmlns:p14="http://schemas.microsoft.com/office/powerpoint/2010/main" val="407866674"/>
              </p:ext>
            </p:extLst>
          </p:nvPr>
        </p:nvGraphicFramePr>
        <p:xfrm>
          <a:off x="628650" y="1369218"/>
          <a:ext cx="3886200" cy="3263504"/>
        </p:xfrm>
        <a:graphic>
          <a:graphicData uri="http://schemas.openxmlformats.org/drawingml/2006/chart">
            <c:chart xmlns:c="http://schemas.openxmlformats.org/drawingml/2006/chart" xmlns:r="http://schemas.openxmlformats.org/officeDocument/2006/relationships" r:id="rId5"/>
          </a:graphicData>
        </a:graphic>
      </p:graphicFrame>
      <p:sp>
        <p:nvSpPr>
          <p:cNvPr id="2" name="TextBox 1"/>
          <p:cNvSpPr txBox="1"/>
          <p:nvPr/>
        </p:nvSpPr>
        <p:spPr>
          <a:xfrm>
            <a:off x="1665522" y="2015424"/>
            <a:ext cx="386161" cy="288539"/>
          </a:xfrm>
          <a:prstGeom prst="rect">
            <a:avLst/>
          </a:prstGeom>
          <a:noFill/>
        </p:spPr>
        <p:txBody>
          <a:bodyPr wrap="none" lIns="68570" tIns="34289" rIns="68570" bIns="34289" rtlCol="0">
            <a:spAutoFit/>
          </a:bodyPr>
          <a:lstStyle/>
          <a:p>
            <a:pPr defTabSz="685681"/>
            <a:r>
              <a:rPr lang="ru-RU" sz="1400" dirty="0">
                <a:solidFill>
                  <a:prstClr val="black"/>
                </a:solidFill>
                <a:latin typeface="Akrobat Black" pitchFamily="50" charset="-52"/>
              </a:rPr>
              <a:t>21%</a:t>
            </a:r>
          </a:p>
        </p:txBody>
      </p:sp>
      <p:sp>
        <p:nvSpPr>
          <p:cNvPr id="5" name="TextBox 4"/>
          <p:cNvSpPr txBox="1"/>
          <p:nvPr/>
        </p:nvSpPr>
        <p:spPr>
          <a:xfrm>
            <a:off x="5333320" y="4016836"/>
            <a:ext cx="412610" cy="288539"/>
          </a:xfrm>
          <a:prstGeom prst="rect">
            <a:avLst/>
          </a:prstGeom>
          <a:noFill/>
        </p:spPr>
        <p:txBody>
          <a:bodyPr wrap="none" lIns="68570" tIns="34289" rIns="68570" bIns="34289" rtlCol="0">
            <a:spAutoFit/>
          </a:bodyPr>
          <a:lstStyle/>
          <a:p>
            <a:pPr defTabSz="685681"/>
            <a:r>
              <a:rPr lang="ru-RU" sz="1400" dirty="0">
                <a:solidFill>
                  <a:prstClr val="black"/>
                </a:solidFill>
                <a:latin typeface="Akrobat Black" pitchFamily="50" charset="-52"/>
              </a:rPr>
              <a:t>83%</a:t>
            </a:r>
          </a:p>
        </p:txBody>
      </p:sp>
      <p:sp>
        <p:nvSpPr>
          <p:cNvPr id="6" name="TextBox 5"/>
          <p:cNvSpPr txBox="1"/>
          <p:nvPr/>
        </p:nvSpPr>
        <p:spPr>
          <a:xfrm>
            <a:off x="6912985" y="1932660"/>
            <a:ext cx="2254457" cy="288538"/>
          </a:xfrm>
          <a:prstGeom prst="rect">
            <a:avLst/>
          </a:prstGeom>
          <a:noFill/>
        </p:spPr>
        <p:txBody>
          <a:bodyPr wrap="none" lIns="68570" tIns="34289" rIns="68570" bIns="34289" rtlCol="0">
            <a:spAutoFit/>
          </a:bodyPr>
          <a:lstStyle/>
          <a:p>
            <a:pPr defTabSz="685681"/>
            <a:r>
              <a:rPr lang="ru-RU" sz="1400" dirty="0">
                <a:solidFill>
                  <a:prstClr val="black"/>
                </a:solidFill>
                <a:latin typeface="Akrobat" pitchFamily="50" charset="-52"/>
              </a:rPr>
              <a:t>средний и крупный бизнес 17%</a:t>
            </a:r>
          </a:p>
        </p:txBody>
      </p:sp>
      <p:sp>
        <p:nvSpPr>
          <p:cNvPr id="4" name="Номер слайда 3"/>
          <p:cNvSpPr>
            <a:spLocks noGrp="1"/>
          </p:cNvSpPr>
          <p:nvPr>
            <p:ph type="sldNum" sz="quarter" idx="12"/>
          </p:nvPr>
        </p:nvSpPr>
        <p:spPr/>
        <p:txBody>
          <a:bodyPr/>
          <a:lstStyle/>
          <a:p>
            <a:fld id="{5FD5313C-0AF8-4C32-A6AC-9953476BC4FE}" type="slidenum">
              <a:rPr lang="ru-RU" smtClean="0">
                <a:solidFill>
                  <a:prstClr val="black">
                    <a:tint val="75000"/>
                  </a:prstClr>
                </a:solidFill>
              </a:rPr>
              <a:pPr/>
              <a:t>46</a:t>
            </a:fld>
            <a:endParaRPr lang="ru-RU">
              <a:solidFill>
                <a:prstClr val="black">
                  <a:tint val="75000"/>
                </a:prstClr>
              </a:solidFill>
            </a:endParaRPr>
          </a:p>
        </p:txBody>
      </p:sp>
      <p:sp>
        <p:nvSpPr>
          <p:cNvPr id="11"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46</a:t>
            </a:fld>
            <a:endParaRPr lang="ru-RU" sz="2400" b="1" dirty="0">
              <a:solidFill>
                <a:schemeClr val="bg1"/>
              </a:solidFill>
              <a:latin typeface="Akrobat" pitchFamily="50" charset="-52"/>
            </a:endParaRPr>
          </a:p>
        </p:txBody>
      </p:sp>
      <p:sp>
        <p:nvSpPr>
          <p:cNvPr id="12" name="TextBox 11"/>
          <p:cNvSpPr txBox="1"/>
          <p:nvPr/>
        </p:nvSpPr>
        <p:spPr>
          <a:xfrm>
            <a:off x="7203943" y="4355404"/>
            <a:ext cx="1067877"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en-US" sz="800" dirty="0" smtClean="0">
                <a:latin typeface="Akrobat" pitchFamily="50" charset="-52"/>
                <a:ea typeface="Open Sans" panose="020B0606030504020204" pitchFamily="34" charset="0"/>
                <a:cs typeface="Open Sans" panose="020B0606030504020204" pitchFamily="34" charset="0"/>
              </a:rPr>
              <a:t>http://cci.be</a:t>
            </a:r>
            <a:endParaRPr lang="ru-RU" sz="800" dirty="0">
              <a:latin typeface="Akrobat" pitchFamily="50" charset="-52"/>
              <a:ea typeface="Open Sans" panose="020B0606030504020204" pitchFamily="34" charset="0"/>
              <a:cs typeface="Open Sans" panose="020B0606030504020204" pitchFamily="34" charset="0"/>
            </a:endParaRPr>
          </a:p>
        </p:txBody>
      </p:sp>
      <p:sp>
        <p:nvSpPr>
          <p:cNvPr id="14" name="Прямоугольник 13"/>
          <p:cNvSpPr/>
          <p:nvPr/>
        </p:nvSpPr>
        <p:spPr>
          <a:xfrm>
            <a:off x="3175" y="247653"/>
            <a:ext cx="5936978"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15" name="Прямоугольник 14"/>
          <p:cNvSpPr/>
          <p:nvPr/>
        </p:nvSpPr>
        <p:spPr>
          <a:xfrm>
            <a:off x="107504" y="366406"/>
            <a:ext cx="59766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19. Зачем России нужны новые предприниматели?</a:t>
            </a:r>
            <a:endParaRPr lang="ru-RU" altLang="ru-RU" dirty="0">
              <a:latin typeface="Akrobat Black" panose="00000A00000000000000" charset="0"/>
            </a:endParaRPr>
          </a:p>
        </p:txBody>
      </p:sp>
    </p:spTree>
    <p:extLst>
      <p:ext uri="{BB962C8B-B14F-4D97-AF65-F5344CB8AC3E}">
        <p14:creationId xmlns:p14="http://schemas.microsoft.com/office/powerpoint/2010/main" val="1729541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1721" y="929958"/>
            <a:ext cx="4632724" cy="3514000"/>
          </a:xfrm>
          <a:prstGeom prst="rect">
            <a:avLst/>
          </a:prstGeom>
        </p:spPr>
      </p:pic>
      <p:sp>
        <p:nvSpPr>
          <p:cNvPr id="7"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47</a:t>
            </a:fld>
            <a:endParaRPr lang="ru-RU" sz="2400" b="1" dirty="0">
              <a:solidFill>
                <a:schemeClr val="bg1"/>
              </a:solidFill>
              <a:latin typeface="Akrobat" pitchFamily="50" charset="-52"/>
            </a:endParaRPr>
          </a:p>
        </p:txBody>
      </p:sp>
      <p:sp>
        <p:nvSpPr>
          <p:cNvPr id="8" name="TextBox 7"/>
          <p:cNvSpPr txBox="1"/>
          <p:nvPr/>
        </p:nvSpPr>
        <p:spPr>
          <a:xfrm>
            <a:off x="7203943" y="4355404"/>
            <a:ext cx="1330769"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en-US" sz="800" dirty="0" smtClean="0">
                <a:latin typeface="Akrobat" pitchFamily="50" charset="-52"/>
                <a:ea typeface="Open Sans" panose="020B0606030504020204" pitchFamily="34" charset="0"/>
                <a:cs typeface="Open Sans" panose="020B0606030504020204" pitchFamily="34" charset="0"/>
              </a:rPr>
              <a:t>http</a:t>
            </a:r>
            <a:r>
              <a:rPr lang="en-US" sz="800" dirty="0">
                <a:latin typeface="Akrobat" pitchFamily="50" charset="-52"/>
                <a:ea typeface="Open Sans" panose="020B0606030504020204" pitchFamily="34" charset="0"/>
                <a:cs typeface="Open Sans" panose="020B0606030504020204" pitchFamily="34" charset="0"/>
              </a:rPr>
              <a:t>://</a:t>
            </a:r>
            <a:r>
              <a:rPr lang="ru-RU" sz="800" dirty="0">
                <a:latin typeface="Akrobat" pitchFamily="50" charset="-52"/>
                <a:ea typeface="Open Sans" panose="020B0606030504020204" pitchFamily="34" charset="0"/>
                <a:cs typeface="Open Sans" panose="020B0606030504020204" pitchFamily="34" charset="0"/>
              </a:rPr>
              <a:t>рустрана.рф</a:t>
            </a:r>
          </a:p>
        </p:txBody>
      </p:sp>
      <p:sp>
        <p:nvSpPr>
          <p:cNvPr id="9" name="Прямоугольник 8"/>
          <p:cNvSpPr/>
          <p:nvPr/>
        </p:nvSpPr>
        <p:spPr>
          <a:xfrm>
            <a:off x="3175" y="247653"/>
            <a:ext cx="5936978"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10" name="Прямоугольник 9"/>
          <p:cNvSpPr/>
          <p:nvPr/>
        </p:nvSpPr>
        <p:spPr>
          <a:xfrm>
            <a:off x="107504" y="366406"/>
            <a:ext cx="59766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19. Зачем России нужны новые предприниматели?</a:t>
            </a:r>
            <a:endParaRPr lang="ru-RU" altLang="ru-RU" dirty="0">
              <a:latin typeface="Akrobat Black" panose="00000A00000000000000" charset="0"/>
            </a:endParaRPr>
          </a:p>
        </p:txBody>
      </p:sp>
    </p:spTree>
    <p:extLst>
      <p:ext uri="{BB962C8B-B14F-4D97-AF65-F5344CB8AC3E}">
        <p14:creationId xmlns:p14="http://schemas.microsoft.com/office/powerpoint/2010/main" val="2745562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 name="Схема 7"/>
          <p:cNvGraphicFramePr/>
          <p:nvPr>
            <p:extLst>
              <p:ext uri="{D42A27DB-BD31-4B8C-83A1-F6EECF244321}">
                <p14:modId xmlns:p14="http://schemas.microsoft.com/office/powerpoint/2010/main" val="3263923908"/>
              </p:ext>
            </p:extLst>
          </p:nvPr>
        </p:nvGraphicFramePr>
        <p:xfrm>
          <a:off x="818460" y="2165914"/>
          <a:ext cx="7317119" cy="720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Прямоугольник 4"/>
          <p:cNvSpPr/>
          <p:nvPr/>
        </p:nvSpPr>
        <p:spPr>
          <a:xfrm>
            <a:off x="3175" y="247653"/>
            <a:ext cx="5936978"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107504" y="366406"/>
            <a:ext cx="59766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19. Зачем России нужны новые предприниматели?</a:t>
            </a:r>
            <a:endParaRPr lang="ru-RU" altLang="ru-RU" dirty="0">
              <a:latin typeface="Akrobat Black" panose="00000A00000000000000" charset="0"/>
            </a:endParaRPr>
          </a:p>
        </p:txBody>
      </p:sp>
      <p:sp>
        <p:nvSpPr>
          <p:cNvPr id="9" name="Стрелка вправо 8"/>
          <p:cNvSpPr/>
          <p:nvPr/>
        </p:nvSpPr>
        <p:spPr>
          <a:xfrm>
            <a:off x="827584" y="1805872"/>
            <a:ext cx="7346806" cy="217332"/>
          </a:xfrm>
          <a:prstGeom prst="rightArrow">
            <a:avLst>
              <a:gd name="adj1" fmla="val 50000"/>
              <a:gd name="adj2" fmla="val 196090"/>
            </a:avLst>
          </a:prstGeom>
          <a:solidFill>
            <a:srgbClr val="2A7046"/>
          </a:solidFill>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a:p>
        </p:txBody>
      </p:sp>
      <p:sp>
        <p:nvSpPr>
          <p:cNvPr id="10" name="Стрелка вправо 9"/>
          <p:cNvSpPr/>
          <p:nvPr/>
        </p:nvSpPr>
        <p:spPr>
          <a:xfrm flipH="1">
            <a:off x="840461" y="3030008"/>
            <a:ext cx="7331941" cy="217332"/>
          </a:xfrm>
          <a:prstGeom prst="rightArrow">
            <a:avLst>
              <a:gd name="adj1" fmla="val 50000"/>
              <a:gd name="adj2" fmla="val 19609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spcCol="0" rtlCol="0" anchor="ctr"/>
          <a:lstStyle/>
          <a:p>
            <a:pPr algn="ctr"/>
            <a:endParaRPr lang="ru-RU"/>
          </a:p>
        </p:txBody>
      </p:sp>
      <p:sp>
        <p:nvSpPr>
          <p:cNvPr id="11" name="TextBox 10"/>
          <p:cNvSpPr txBox="1"/>
          <p:nvPr/>
        </p:nvSpPr>
        <p:spPr>
          <a:xfrm>
            <a:off x="3224667" y="1295608"/>
            <a:ext cx="2563522" cy="369332"/>
          </a:xfrm>
          <a:prstGeom prst="rect">
            <a:avLst/>
          </a:prstGeom>
          <a:noFill/>
        </p:spPr>
        <p:txBody>
          <a:bodyPr wrap="none" lIns="91418" tIns="45709" rIns="91418" bIns="45709" rtlCol="0">
            <a:spAutoFit/>
          </a:bodyPr>
          <a:lstStyle/>
          <a:p>
            <a:r>
              <a:rPr lang="ru-RU" dirty="0" smtClean="0">
                <a:solidFill>
                  <a:schemeClr val="tx1">
                    <a:lumMod val="65000"/>
                    <a:lumOff val="35000"/>
                  </a:schemeClr>
                </a:solidFill>
                <a:latin typeface="Akrobat Black" pitchFamily="50" charset="-52"/>
              </a:rPr>
              <a:t>ПУТЬ ПРЕДПРИНИМАТЕЛЯ</a:t>
            </a:r>
            <a:endParaRPr lang="ru-RU" dirty="0">
              <a:solidFill>
                <a:schemeClr val="tx1">
                  <a:lumMod val="65000"/>
                  <a:lumOff val="35000"/>
                </a:schemeClr>
              </a:solidFill>
              <a:latin typeface="Akrobat Black" pitchFamily="50" charset="-52"/>
            </a:endParaRPr>
          </a:p>
        </p:txBody>
      </p:sp>
      <p:sp>
        <p:nvSpPr>
          <p:cNvPr id="12" name="TextBox 11"/>
          <p:cNvSpPr txBox="1"/>
          <p:nvPr/>
        </p:nvSpPr>
        <p:spPr>
          <a:xfrm>
            <a:off x="3643756" y="3354547"/>
            <a:ext cx="1600074" cy="369310"/>
          </a:xfrm>
          <a:prstGeom prst="rect">
            <a:avLst/>
          </a:prstGeom>
          <a:noFill/>
        </p:spPr>
        <p:txBody>
          <a:bodyPr wrap="none" lIns="91418" tIns="45709" rIns="91418" bIns="45709" rtlCol="0">
            <a:spAutoFit/>
          </a:bodyPr>
          <a:lstStyle/>
          <a:p>
            <a:r>
              <a:rPr lang="ru-RU" dirty="0" smtClean="0">
                <a:solidFill>
                  <a:schemeClr val="tx1">
                    <a:lumMod val="65000"/>
                    <a:lumOff val="35000"/>
                  </a:schemeClr>
                </a:solidFill>
                <a:latin typeface="Akrobat Black" pitchFamily="50" charset="-52"/>
              </a:rPr>
              <a:t>ПУТЬ </a:t>
            </a:r>
            <a:r>
              <a:rPr lang="ru-RU" dirty="0">
                <a:solidFill>
                  <a:schemeClr val="tx1">
                    <a:lumMod val="65000"/>
                    <a:lumOff val="35000"/>
                  </a:schemeClr>
                </a:solidFill>
                <a:latin typeface="Akrobat Black" pitchFamily="50" charset="-52"/>
              </a:rPr>
              <a:t>СТАРТАПА</a:t>
            </a:r>
          </a:p>
        </p:txBody>
      </p:sp>
      <p:sp>
        <p:nvSpPr>
          <p:cNvPr id="13"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48</a:t>
            </a:fld>
            <a:endParaRPr lang="ru-RU" sz="2400" b="1" dirty="0">
              <a:solidFill>
                <a:schemeClr val="bg1"/>
              </a:solidFill>
              <a:latin typeface="Akrobat" pitchFamily="50" charset="-52"/>
            </a:endParaRPr>
          </a:p>
        </p:txBody>
      </p:sp>
    </p:spTree>
    <p:extLst>
      <p:ext uri="{BB962C8B-B14F-4D97-AF65-F5344CB8AC3E}">
        <p14:creationId xmlns:p14="http://schemas.microsoft.com/office/powerpoint/2010/main" val="425056240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3175" y="247653"/>
            <a:ext cx="5792962"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6" name="Прямоугольник 5"/>
          <p:cNvSpPr/>
          <p:nvPr/>
        </p:nvSpPr>
        <p:spPr>
          <a:xfrm>
            <a:off x="251520" y="366406"/>
            <a:ext cx="561662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19. Зачем России нужны новые предприниматели?</a:t>
            </a:r>
            <a:endParaRPr lang="ru-RU" altLang="ru-RU" dirty="0">
              <a:latin typeface="Akrobat Black" panose="00000A00000000000000" charset="0"/>
            </a:endParaRPr>
          </a:p>
        </p:txBody>
      </p:sp>
      <p:graphicFrame>
        <p:nvGraphicFramePr>
          <p:cNvPr id="7" name="Диаграмма 6"/>
          <p:cNvGraphicFramePr>
            <a:graphicFrameLocks/>
          </p:cNvGraphicFramePr>
          <p:nvPr>
            <p:extLst>
              <p:ext uri="{D42A27DB-BD31-4B8C-83A1-F6EECF244321}">
                <p14:modId xmlns:p14="http://schemas.microsoft.com/office/powerpoint/2010/main" val="3747950751"/>
              </p:ext>
            </p:extLst>
          </p:nvPr>
        </p:nvGraphicFramePr>
        <p:xfrm>
          <a:off x="394172" y="739420"/>
          <a:ext cx="7923608" cy="3935138"/>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7203943" y="4355404"/>
            <a:ext cx="1441376" cy="215421"/>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a:t>
            </a:r>
            <a:r>
              <a:rPr lang="en-US" sz="800" dirty="0">
                <a:latin typeface="Akrobat" pitchFamily="50" charset="-52"/>
                <a:ea typeface="Open Sans" panose="020B0606030504020204" pitchFamily="34" charset="0"/>
                <a:cs typeface="Open Sans" panose="020B0606030504020204" pitchFamily="34" charset="0"/>
              </a:rPr>
              <a:t>http://www.forbes.ru/</a:t>
            </a:r>
            <a:endParaRPr lang="ru-RU" sz="800" dirty="0">
              <a:latin typeface="Akrobat" pitchFamily="50" charset="-52"/>
              <a:ea typeface="Open Sans" panose="020B0606030504020204" pitchFamily="34" charset="0"/>
              <a:cs typeface="Open Sans" panose="020B0606030504020204" pitchFamily="34" charset="0"/>
            </a:endParaRPr>
          </a:p>
        </p:txBody>
      </p:sp>
      <p:sp>
        <p:nvSpPr>
          <p:cNvPr id="10"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49</a:t>
            </a:fld>
            <a:endParaRPr lang="ru-RU" sz="2400" b="1" dirty="0">
              <a:solidFill>
                <a:schemeClr val="bg1"/>
              </a:solidFill>
              <a:latin typeface="Akrobat" pitchFamily="50" charset="-52"/>
            </a:endParaRPr>
          </a:p>
        </p:txBody>
      </p:sp>
    </p:spTree>
    <p:extLst>
      <p:ext uri="{BB962C8B-B14F-4D97-AF65-F5344CB8AC3E}">
        <p14:creationId xmlns:p14="http://schemas.microsoft.com/office/powerpoint/2010/main" val="35330432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Прямоугольник 4"/>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14" name="TextBox 13"/>
          <p:cNvSpPr txBox="1"/>
          <p:nvPr/>
        </p:nvSpPr>
        <p:spPr>
          <a:xfrm>
            <a:off x="660347" y="350956"/>
            <a:ext cx="3459557" cy="369310"/>
          </a:xfrm>
          <a:prstGeom prst="rect">
            <a:avLst/>
          </a:prstGeom>
          <a:solidFill>
            <a:srgbClr val="2A7046"/>
          </a:solidFill>
        </p:spPr>
        <p:txBody>
          <a:bodyPr wrap="none" lIns="91418" tIns="45709" rIns="91418" bIns="45709" rtlCol="0">
            <a:spAutoFit/>
          </a:bodyPr>
          <a:lstStyle/>
          <a:p>
            <a:pPr algn="ctr"/>
            <a:r>
              <a:rPr lang="ru-RU" b="1" dirty="0" smtClean="0">
                <a:solidFill>
                  <a:schemeClr val="bg1"/>
                </a:solidFill>
                <a:latin typeface="Akrobat" pitchFamily="50" charset="-52"/>
              </a:rPr>
              <a:t>4. </a:t>
            </a:r>
            <a:r>
              <a:rPr lang="ru-RU" b="1" dirty="0" smtClean="0">
                <a:solidFill>
                  <a:schemeClr val="bg1"/>
                </a:solidFill>
                <a:latin typeface="Akrobat Black" pitchFamily="50" charset="-52"/>
              </a:rPr>
              <a:t>Предпринимателями рождаются?</a:t>
            </a:r>
            <a:endParaRPr lang="ru-RU" b="1" dirty="0">
              <a:solidFill>
                <a:schemeClr val="bg1"/>
              </a:solidFill>
              <a:latin typeface="Akrobat Black" pitchFamily="50" charset="-52"/>
            </a:endParaRPr>
          </a:p>
        </p:txBody>
      </p:sp>
      <p:sp>
        <p:nvSpPr>
          <p:cNvPr id="13" name="Прямоугольник 12"/>
          <p:cNvSpPr/>
          <p:nvPr/>
        </p:nvSpPr>
        <p:spPr>
          <a:xfrm>
            <a:off x="755576" y="1635646"/>
            <a:ext cx="7344816" cy="1477328"/>
          </a:xfrm>
          <a:prstGeom prst="rect">
            <a:avLst/>
          </a:prstGeom>
        </p:spPr>
        <p:txBody>
          <a:bodyPr wrap="square" lIns="91418" tIns="45709" rIns="91418" bIns="45709">
            <a:spAutoFit/>
          </a:bodyPr>
          <a:lstStyle/>
          <a:p>
            <a:r>
              <a:rPr lang="ru-RU" sz="3000" b="1" dirty="0">
                <a:solidFill>
                  <a:schemeClr val="tx1">
                    <a:lumMod val="65000"/>
                    <a:lumOff val="35000"/>
                  </a:schemeClr>
                </a:solidFill>
                <a:latin typeface="Akrobat" pitchFamily="50" charset="-52"/>
              </a:rPr>
              <a:t>Мой ответ: </a:t>
            </a:r>
          </a:p>
          <a:p>
            <a:r>
              <a:rPr lang="ru-RU" sz="3000" b="1" dirty="0">
                <a:solidFill>
                  <a:schemeClr val="tx1">
                    <a:lumMod val="65000"/>
                    <a:lumOff val="35000"/>
                  </a:schemeClr>
                </a:solidFill>
                <a:latin typeface="Akrobat" pitchFamily="50" charset="-52"/>
              </a:rPr>
              <a:t>предпринимателями рождаются на 20%, </a:t>
            </a:r>
          </a:p>
          <a:p>
            <a:r>
              <a:rPr lang="ru-RU" sz="3000" b="1" dirty="0">
                <a:solidFill>
                  <a:schemeClr val="tx1">
                    <a:lumMod val="65000"/>
                    <a:lumOff val="35000"/>
                  </a:schemeClr>
                </a:solidFill>
                <a:latin typeface="Akrobat" pitchFamily="50" charset="-52"/>
              </a:rPr>
              <a:t>а становятся на 80%</a:t>
            </a:r>
          </a:p>
        </p:txBody>
      </p:sp>
      <p:sp>
        <p:nvSpPr>
          <p:cNvPr id="7"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5</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4531888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5656"/>
            <a:ext cx="5976665" cy="4480310"/>
          </a:xfrm>
          <a:prstGeom prst="rect">
            <a:avLst/>
          </a:prstGeom>
        </p:spPr>
      </p:pic>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8" name="Прямоугольник 7"/>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ru-RU" dirty="0" smtClean="0">
                <a:latin typeface="Akrobat Black" panose="00000A00000000000000" charset="0"/>
              </a:rPr>
              <a:t>20</a:t>
            </a:r>
            <a:r>
              <a:rPr lang="ru-RU" altLang="ru-RU" dirty="0" smtClean="0">
                <a:latin typeface="Akrobat Black" panose="00000A00000000000000" charset="0"/>
              </a:rPr>
              <a:t>.</a:t>
            </a:r>
            <a:r>
              <a:rPr lang="en-US" altLang="ru-RU" dirty="0" smtClean="0">
                <a:latin typeface="Akrobat Black" panose="00000A00000000000000" charset="0"/>
              </a:rPr>
              <a:t> Win-Win</a:t>
            </a:r>
            <a:endParaRPr lang="ru-RU" altLang="ru-RU" dirty="0">
              <a:latin typeface="Akrobat Black" panose="00000A00000000000000" charset="0"/>
            </a:endParaRPr>
          </a:p>
        </p:txBody>
      </p:sp>
      <p:sp>
        <p:nvSpPr>
          <p:cNvPr id="7"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50</a:t>
            </a:fld>
            <a:endParaRPr lang="ru-RU" sz="2400" b="1" dirty="0">
              <a:solidFill>
                <a:schemeClr val="bg1"/>
              </a:solidFill>
              <a:latin typeface="Akrobat" pitchFamily="50" charset="-52"/>
            </a:endParaRPr>
          </a:p>
        </p:txBody>
      </p:sp>
      <p:sp>
        <p:nvSpPr>
          <p:cNvPr id="9" name="TextBox 8"/>
          <p:cNvSpPr txBox="1"/>
          <p:nvPr/>
        </p:nvSpPr>
        <p:spPr>
          <a:xfrm>
            <a:off x="7199412" y="4011910"/>
            <a:ext cx="1693068" cy="338542"/>
          </a:xfrm>
          <a:prstGeom prst="rect">
            <a:avLst/>
          </a:prstGeom>
          <a:noFill/>
        </p:spPr>
        <p:txBody>
          <a:bodyPr wrap="none" lIns="91428" tIns="45714" rIns="91428" bIns="45714" rtlCol="0">
            <a:spAutoFit/>
          </a:bodyPr>
          <a:lstStyle/>
          <a:p>
            <a:r>
              <a:rPr lang="ru-RU" sz="800" dirty="0" smtClean="0">
                <a:latin typeface="Akrobat" pitchFamily="50" charset="-52"/>
              </a:rPr>
              <a:t>Источник: Стивен </a:t>
            </a:r>
            <a:r>
              <a:rPr lang="ru-RU" sz="800" dirty="0" err="1" smtClean="0">
                <a:latin typeface="Akrobat" pitchFamily="50" charset="-52"/>
              </a:rPr>
              <a:t>Р.Кови</a:t>
            </a:r>
            <a:r>
              <a:rPr lang="ru-RU" sz="800" dirty="0" smtClean="0">
                <a:latin typeface="Akrobat" pitchFamily="50" charset="-52"/>
              </a:rPr>
              <a:t>. </a:t>
            </a:r>
          </a:p>
          <a:p>
            <a:r>
              <a:rPr lang="ru-RU" sz="800" dirty="0" smtClean="0">
                <a:latin typeface="Akrobat" pitchFamily="50" charset="-52"/>
              </a:rPr>
              <a:t>7 Навыков высокоэффективных людей</a:t>
            </a:r>
            <a:endParaRPr lang="ru-RU" sz="800" dirty="0">
              <a:latin typeface="Akrobat" pitchFamily="50" charset="-52"/>
            </a:endParaRPr>
          </a:p>
        </p:txBody>
      </p:sp>
    </p:spTree>
    <p:extLst>
      <p:ext uri="{BB962C8B-B14F-4D97-AF65-F5344CB8AC3E}">
        <p14:creationId xmlns:p14="http://schemas.microsoft.com/office/powerpoint/2010/main" val="32430357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7" name="Объект 10"/>
          <p:cNvGraphicFramePr>
            <a:graphicFrameLocks/>
          </p:cNvGraphicFramePr>
          <p:nvPr>
            <p:extLst>
              <p:ext uri="{D42A27DB-BD31-4B8C-83A1-F6EECF244321}">
                <p14:modId xmlns:p14="http://schemas.microsoft.com/office/powerpoint/2010/main" val="1060963583"/>
              </p:ext>
            </p:extLst>
          </p:nvPr>
        </p:nvGraphicFramePr>
        <p:xfrm>
          <a:off x="683568" y="1131590"/>
          <a:ext cx="7128792" cy="3263504"/>
        </p:xfrm>
        <a:graphic>
          <a:graphicData uri="http://schemas.openxmlformats.org/drawingml/2006/chart">
            <c:chart xmlns:c="http://schemas.openxmlformats.org/drawingml/2006/chart" xmlns:r="http://schemas.openxmlformats.org/officeDocument/2006/relationships" r:id="rId2"/>
          </a:graphicData>
        </a:graphic>
      </p:graphicFrame>
      <p:sp>
        <p:nvSpPr>
          <p:cNvPr id="4" name="Заголовок 4"/>
          <p:cNvSpPr txBox="1">
            <a:spLocks/>
          </p:cNvSpPr>
          <p:nvPr/>
        </p:nvSpPr>
        <p:spPr>
          <a:xfrm>
            <a:off x="1436539" y="1059582"/>
            <a:ext cx="6048672" cy="774935"/>
          </a:xfrm>
          <a:prstGeom prst="rect">
            <a:avLst/>
          </a:prstGeom>
        </p:spPr>
        <p:txBody>
          <a:bodyPr vert="horz" lIns="91418" tIns="45709" rIns="91418" bIns="45709" rtlCol="0" anchor="ctr">
            <a:no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pPr algn="ctr"/>
            <a:r>
              <a:rPr lang="ru-RU" sz="1600" dirty="0">
                <a:latin typeface="Akrobat" pitchFamily="50" charset="-52"/>
                <a:ea typeface="Open Sans" panose="020B0606030504020204" pitchFamily="34" charset="0"/>
                <a:cs typeface="Open Sans" panose="020B0606030504020204" pitchFamily="34" charset="0"/>
              </a:rPr>
              <a:t>поставщики товаров</a:t>
            </a:r>
          </a:p>
          <a:p>
            <a:pPr algn="ctr"/>
            <a:r>
              <a:rPr lang="ru-RU" sz="1600" b="1" dirty="0" smtClean="0">
                <a:solidFill>
                  <a:srgbClr val="2A7046"/>
                </a:solidFill>
                <a:latin typeface="Akrobat" pitchFamily="50" charset="-52"/>
                <a:ea typeface="Open Sans" panose="020B0606030504020204" pitchFamily="34" charset="0"/>
                <a:cs typeface="Open Sans" panose="020B0606030504020204" pitchFamily="34" charset="0"/>
              </a:rPr>
              <a:t>СПАР-КАЛИНИНГРАД </a:t>
            </a:r>
            <a:r>
              <a:rPr lang="ru-RU" sz="1600" dirty="0">
                <a:latin typeface="Akrobat" pitchFamily="50" charset="-52"/>
                <a:ea typeface="Open Sans" panose="020B0606030504020204" pitchFamily="34" charset="0"/>
                <a:cs typeface="Open Sans" panose="020B0606030504020204" pitchFamily="34" charset="0"/>
              </a:rPr>
              <a:t>- 572 компании</a:t>
            </a:r>
          </a:p>
        </p:txBody>
      </p:sp>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8" name="Прямоугольник 7"/>
          <p:cNvSpPr/>
          <p:nvPr/>
        </p:nvSpPr>
        <p:spPr>
          <a:xfrm>
            <a:off x="179512" y="366406"/>
            <a:ext cx="4176464"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en-US" altLang="ru-RU" dirty="0" smtClean="0">
                <a:latin typeface="Akrobat Black" panose="00000A00000000000000" charset="0"/>
              </a:rPr>
              <a:t>20</a:t>
            </a:r>
            <a:r>
              <a:rPr lang="ru-RU" altLang="ru-RU" dirty="0" smtClean="0">
                <a:latin typeface="Akrobat Black" panose="00000A00000000000000" charset="0"/>
              </a:rPr>
              <a:t>.</a:t>
            </a:r>
            <a:r>
              <a:rPr lang="en-US" altLang="ru-RU" dirty="0" smtClean="0">
                <a:latin typeface="Akrobat Black" panose="00000A00000000000000" charset="0"/>
              </a:rPr>
              <a:t> Win-Win</a:t>
            </a:r>
            <a:endParaRPr lang="ru-RU" altLang="ru-RU" dirty="0">
              <a:latin typeface="Akrobat Black" panose="00000A00000000000000" charset="0"/>
            </a:endParaRPr>
          </a:p>
        </p:txBody>
      </p:sp>
      <p:sp>
        <p:nvSpPr>
          <p:cNvPr id="9"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51</a:t>
            </a:fld>
            <a:endParaRPr lang="ru-RU" sz="2400" b="1" dirty="0">
              <a:solidFill>
                <a:schemeClr val="bg1"/>
              </a:solidFill>
              <a:latin typeface="Akrobat" pitchFamily="50" charset="-52"/>
            </a:endParaRPr>
          </a:p>
        </p:txBody>
      </p:sp>
    </p:spTree>
    <p:extLst>
      <p:ext uri="{BB962C8B-B14F-4D97-AF65-F5344CB8AC3E}">
        <p14:creationId xmlns:p14="http://schemas.microsoft.com/office/powerpoint/2010/main" val="13048743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 y="989692"/>
            <a:ext cx="9144001" cy="417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Заголовок 4"/>
          <p:cNvSpPr txBox="1">
            <a:spLocks/>
          </p:cNvSpPr>
          <p:nvPr/>
        </p:nvSpPr>
        <p:spPr>
          <a:xfrm>
            <a:off x="0" y="0"/>
            <a:ext cx="9144000" cy="994172"/>
          </a:xfrm>
          <a:prstGeom prst="rect">
            <a:avLst/>
          </a:prstGeom>
          <a:solidFill>
            <a:srgbClr val="2A7046"/>
          </a:solidFill>
        </p:spPr>
        <p:txBody>
          <a:bodyPr vert="horz" lIns="91418" tIns="45709" rIns="91418" bIns="45709" rtlCol="0" anchor="ctr">
            <a:noAutofit/>
          </a:bodyPr>
          <a:lstStyle>
            <a:lvl1pPr algn="l" defTabSz="914400" rtl="0" eaLnBrk="1" latinLnBrk="0" hangingPunct="1">
              <a:lnSpc>
                <a:spcPct val="100000"/>
              </a:lnSpc>
              <a:spcBef>
                <a:spcPct val="0"/>
              </a:spcBef>
              <a:buNone/>
              <a:defRPr sz="8800" kern="1200" cap="all" spc="-80" baseline="0">
                <a:solidFill>
                  <a:schemeClr val="tx1"/>
                </a:solidFill>
                <a:latin typeface="+mj-lt"/>
                <a:ea typeface="+mj-ea"/>
                <a:cs typeface="+mj-cs"/>
              </a:defRPr>
            </a:lvl1pPr>
          </a:lstStyle>
          <a:p>
            <a:pPr algn="ctr"/>
            <a:r>
              <a:rPr lang="ru-RU" sz="3600" b="1" dirty="0">
                <a:solidFill>
                  <a:schemeClr val="bg1"/>
                </a:solidFill>
                <a:latin typeface="Akrobat" pitchFamily="50" charset="-52"/>
                <a:ea typeface="Open Sans" panose="020B0606030504020204" pitchFamily="34" charset="0"/>
                <a:cs typeface="Open Sans" panose="020B0606030504020204" pitchFamily="34" charset="0"/>
              </a:rPr>
              <a:t>Калининград – область взаимной покупки</a:t>
            </a:r>
          </a:p>
        </p:txBody>
      </p:sp>
    </p:spTree>
    <p:extLst>
      <p:ext uri="{BB962C8B-B14F-4D97-AF65-F5344CB8AC3E}">
        <p14:creationId xmlns:p14="http://schemas.microsoft.com/office/powerpoint/2010/main" val="32926989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2" name="10 000 часов (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910"/>
            <a:ext cx="9144000" cy="5143501"/>
          </a:xfrm>
          <a:prstGeom prst="rect">
            <a:avLst/>
          </a:prstGeom>
        </p:spPr>
      </p:pic>
      <p:sp>
        <p:nvSpPr>
          <p:cNvPr id="4" name="Номер слайда 1"/>
          <p:cNvSpPr txBox="1">
            <a:spLocks/>
          </p:cNvSpPr>
          <p:nvPr/>
        </p:nvSpPr>
        <p:spPr>
          <a:xfrm>
            <a:off x="8532440" y="190167"/>
            <a:ext cx="504056" cy="365359"/>
          </a:xfrm>
          <a:prstGeom prst="rect">
            <a:avLst/>
          </a:prstGeom>
          <a:solidFill>
            <a:srgbClr val="2A7046"/>
          </a:solidFill>
        </p:spPr>
        <p:txBody>
          <a:bodyPr vert="horz" lIns="68571" tIns="34289" rIns="68571" bIns="34289" rtlCol="0" anchor="ctr"/>
          <a:lstStyle>
            <a:defPPr>
              <a:defRPr lang="ru-RU"/>
            </a:defPPr>
            <a:lvl1pPr marL="0" algn="r" defTabSz="914153" rtl="0" eaLnBrk="1" latinLnBrk="0" hangingPunct="1">
              <a:defRPr sz="900" kern="1200">
                <a:solidFill>
                  <a:schemeClr val="tx1">
                    <a:tint val="75000"/>
                  </a:schemeClr>
                </a:solidFill>
                <a:latin typeface="+mn-lt"/>
                <a:ea typeface="+mn-ea"/>
                <a:cs typeface="+mn-cs"/>
              </a:defRPr>
            </a:lvl1pPr>
            <a:lvl2pPr marL="457070" algn="l" defTabSz="914153" rtl="0" eaLnBrk="1" latinLnBrk="0" hangingPunct="1">
              <a:defRPr sz="1800" kern="1200">
                <a:solidFill>
                  <a:schemeClr val="tx1"/>
                </a:solidFill>
                <a:latin typeface="+mn-lt"/>
                <a:ea typeface="+mn-ea"/>
                <a:cs typeface="+mn-cs"/>
              </a:defRPr>
            </a:lvl2pPr>
            <a:lvl3pPr marL="914153" algn="l" defTabSz="914153" rtl="0" eaLnBrk="1" latinLnBrk="0" hangingPunct="1">
              <a:defRPr sz="1800" kern="1200">
                <a:solidFill>
                  <a:schemeClr val="tx1"/>
                </a:solidFill>
                <a:latin typeface="+mn-lt"/>
                <a:ea typeface="+mn-ea"/>
                <a:cs typeface="+mn-cs"/>
              </a:defRPr>
            </a:lvl3pPr>
            <a:lvl4pPr marL="1371226" algn="l" defTabSz="914153" rtl="0" eaLnBrk="1" latinLnBrk="0" hangingPunct="1">
              <a:defRPr sz="1800" kern="1200">
                <a:solidFill>
                  <a:schemeClr val="tx1"/>
                </a:solidFill>
                <a:latin typeface="+mn-lt"/>
                <a:ea typeface="+mn-ea"/>
                <a:cs typeface="+mn-cs"/>
              </a:defRPr>
            </a:lvl4pPr>
            <a:lvl5pPr marL="1828304" algn="l" defTabSz="914153" rtl="0" eaLnBrk="1" latinLnBrk="0" hangingPunct="1">
              <a:defRPr sz="1800" kern="1200">
                <a:solidFill>
                  <a:schemeClr val="tx1"/>
                </a:solidFill>
                <a:latin typeface="+mn-lt"/>
                <a:ea typeface="+mn-ea"/>
                <a:cs typeface="+mn-cs"/>
              </a:defRPr>
            </a:lvl5pPr>
            <a:lvl6pPr marL="2285373" algn="l" defTabSz="914153" rtl="0" eaLnBrk="1" latinLnBrk="0" hangingPunct="1">
              <a:defRPr sz="1800" kern="1200">
                <a:solidFill>
                  <a:schemeClr val="tx1"/>
                </a:solidFill>
                <a:latin typeface="+mn-lt"/>
                <a:ea typeface="+mn-ea"/>
                <a:cs typeface="+mn-cs"/>
              </a:defRPr>
            </a:lvl6pPr>
            <a:lvl7pPr marL="2742443" algn="l" defTabSz="914153" rtl="0" eaLnBrk="1" latinLnBrk="0" hangingPunct="1">
              <a:defRPr sz="1800" kern="1200">
                <a:solidFill>
                  <a:schemeClr val="tx1"/>
                </a:solidFill>
                <a:latin typeface="+mn-lt"/>
                <a:ea typeface="+mn-ea"/>
                <a:cs typeface="+mn-cs"/>
              </a:defRPr>
            </a:lvl7pPr>
            <a:lvl8pPr marL="3199520" algn="l" defTabSz="914153" rtl="0" eaLnBrk="1" latinLnBrk="0" hangingPunct="1">
              <a:defRPr sz="1800" kern="1200">
                <a:solidFill>
                  <a:schemeClr val="tx1"/>
                </a:solidFill>
                <a:latin typeface="+mn-lt"/>
                <a:ea typeface="+mn-ea"/>
                <a:cs typeface="+mn-cs"/>
              </a:defRPr>
            </a:lvl8pPr>
            <a:lvl9pPr marL="3656594" algn="l" defTabSz="914153" rtl="0" eaLnBrk="1" latinLnBrk="0" hangingPunct="1">
              <a:defRPr sz="1800" kern="1200">
                <a:solidFill>
                  <a:schemeClr val="tx1"/>
                </a:solidFill>
                <a:latin typeface="+mn-lt"/>
                <a:ea typeface="+mn-ea"/>
                <a:cs typeface="+mn-cs"/>
              </a:defRPr>
            </a:lvl9pPr>
          </a:lstStyle>
          <a:p>
            <a:pPr algn="ctr"/>
            <a:fld id="{40D522DB-584F-455F-8ADC-94152BB08241}" type="slidenum">
              <a:rPr lang="ru-RU" sz="2400" b="1" smtClean="0">
                <a:solidFill>
                  <a:schemeClr val="bg1"/>
                </a:solidFill>
                <a:latin typeface="Akrobat" pitchFamily="50" charset="-52"/>
              </a:rPr>
              <a:pPr algn="ctr"/>
              <a:t>53</a:t>
            </a:fld>
            <a:endParaRPr lang="ru-RU" sz="2400" b="1" dirty="0">
              <a:solidFill>
                <a:schemeClr val="bg1"/>
              </a:solidFill>
              <a:latin typeface="Akrobat" pitchFamily="50" charset="-52"/>
            </a:endParaRPr>
          </a:p>
        </p:txBody>
      </p:sp>
    </p:spTree>
    <p:extLst>
      <p:ext uri="{BB962C8B-B14F-4D97-AF65-F5344CB8AC3E}">
        <p14:creationId xmlns:p14="http://schemas.microsoft.com/office/powerpoint/2010/main" val="2928384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365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61" name="Picture 13" descr="Похожее изображение"/>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800" y="3146593"/>
            <a:ext cx="1585397" cy="158539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109841" y="843558"/>
            <a:ext cx="4844596" cy="707886"/>
          </a:xfrm>
          <a:prstGeom prst="rect">
            <a:avLst/>
          </a:prstGeom>
          <a:solidFill>
            <a:srgbClr val="2A7046"/>
          </a:solidFill>
        </p:spPr>
        <p:txBody>
          <a:bodyPr wrap="none" lIns="91418" tIns="45709" rIns="91418" bIns="45709" rtlCol="0">
            <a:spAutoFit/>
          </a:bodyPr>
          <a:lstStyle/>
          <a:p>
            <a:r>
              <a:rPr lang="ru-RU" sz="4000" dirty="0">
                <a:solidFill>
                  <a:schemeClr val="bg1"/>
                </a:solidFill>
                <a:latin typeface="Akrobat" pitchFamily="50" charset="-52"/>
                <a:ea typeface="Open Sans" panose="020B0606030504020204" pitchFamily="34" charset="0"/>
                <a:cs typeface="Open Sans" panose="020B0606030504020204" pitchFamily="34" charset="0"/>
              </a:rPr>
              <a:t>СПАСИБО ЗА ВНИМАНИЕ</a:t>
            </a:r>
          </a:p>
        </p:txBody>
      </p:sp>
      <p:pic>
        <p:nvPicPr>
          <p:cNvPr id="2" name="Рисунок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5244" y="3592165"/>
            <a:ext cx="843060" cy="843060"/>
          </a:xfrm>
          <a:prstGeom prst="rect">
            <a:avLst/>
          </a:prstGeom>
        </p:spPr>
      </p:pic>
      <p:pic>
        <p:nvPicPr>
          <p:cNvPr id="2055" name="Picture 7" descr="http://www.russretail.info/uploads/fzs-logo-short.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2664065"/>
            <a:ext cx="759941" cy="883843"/>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Похожее изображение"/>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44829" y="2725229"/>
            <a:ext cx="1627171" cy="628906"/>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Картинки по запросу русский хлеб калининград лого"/>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7499" y="3538223"/>
            <a:ext cx="1014412" cy="719137"/>
          </a:xfrm>
          <a:prstGeom prst="rect">
            <a:avLst/>
          </a:prstGeom>
          <a:noFill/>
          <a:extLst>
            <a:ext uri="{909E8E84-426E-40DD-AFC4-6F175D3DCCD1}">
              <a14:hiddenFill xmlns:a14="http://schemas.microsoft.com/office/drawing/2010/main">
                <a:solidFill>
                  <a:srgbClr val="FFFFFF"/>
                </a:solidFill>
              </a14:hiddenFill>
            </a:ext>
          </a:extLst>
        </p:spPr>
      </p:pic>
      <p:pic>
        <p:nvPicPr>
          <p:cNvPr id="2063" name="Picture 15" descr="Похожее изображение"/>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16016" y="3702854"/>
            <a:ext cx="1390381" cy="498702"/>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75049" y="1995686"/>
            <a:ext cx="5949279" cy="451592"/>
          </a:xfrm>
          <a:prstGeom prst="rect">
            <a:avLst/>
          </a:prstGeom>
        </p:spPr>
      </p:pic>
      <p:pic>
        <p:nvPicPr>
          <p:cNvPr id="1026" name="Picture 2" descr="C:\Users\kgrigoryeva\Desktop\Мастер-класс 23 августа\тдс-ритейл.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19672" y="2725228"/>
            <a:ext cx="1152127" cy="65629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C:\Users\kgrigoryeva\AppData\Roaming\Skype\craftini\media_messaging\media_cache_v3\^5B077A0836F360A5B029DFF09C6D2DEF7A10B98E628C816DCC^pimgpsh_fullsize_distr.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383483" y="2681697"/>
            <a:ext cx="1060725" cy="848580"/>
          </a:xfrm>
          <a:prstGeom prst="rect">
            <a:avLst/>
          </a:prstGeom>
          <a:noFill/>
          <a:extLst>
            <a:ext uri="{909E8E84-426E-40DD-AFC4-6F175D3DCCD1}">
              <a14:hiddenFill xmlns:a14="http://schemas.microsoft.com/office/drawing/2010/main">
                <a:solidFill>
                  <a:srgbClr val="FFFFFF"/>
                </a:solidFill>
              </a14:hiddenFill>
            </a:ext>
          </a:extLst>
        </p:spPr>
      </p:pic>
      <p:pic>
        <p:nvPicPr>
          <p:cNvPr id="7" name="Рисунок 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52220" y="2689029"/>
            <a:ext cx="900100" cy="833916"/>
          </a:xfrm>
          <a:prstGeom prst="rect">
            <a:avLst/>
          </a:prstGeom>
        </p:spPr>
      </p:pic>
    </p:spTree>
    <p:extLst>
      <p:ext uri="{BB962C8B-B14F-4D97-AF65-F5344CB8AC3E}">
        <p14:creationId xmlns:p14="http://schemas.microsoft.com/office/powerpoint/2010/main" val="18397182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475459" y="1275606"/>
            <a:ext cx="6248782" cy="2169803"/>
          </a:xfrm>
          <a:prstGeom prst="rect">
            <a:avLst/>
          </a:prstGeom>
          <a:noFill/>
        </p:spPr>
        <p:txBody>
          <a:bodyPr wrap="none" lIns="91418" tIns="45709" rIns="91418" bIns="45709" rtlCol="0">
            <a:spAutoFit/>
          </a:bodyPr>
          <a:lstStyle/>
          <a:p>
            <a:pPr algn="ctr">
              <a:lnSpc>
                <a:spcPct val="150000"/>
              </a:lnSpc>
            </a:pPr>
            <a:r>
              <a:rPr lang="ru-RU" sz="3000" b="1" dirty="0">
                <a:latin typeface="Akrobat" pitchFamily="50" charset="-52"/>
                <a:ea typeface="Open Sans" panose="020B0606030504020204" pitchFamily="34" charset="0"/>
                <a:cs typeface="Open Sans" panose="020B0606030504020204" pitchFamily="34" charset="0"/>
              </a:rPr>
              <a:t>Вся презентация для </a:t>
            </a:r>
            <a:r>
              <a:rPr lang="ru-RU" sz="3000" b="1" dirty="0" smtClean="0">
                <a:latin typeface="Akrobat" pitchFamily="50" charset="-52"/>
                <a:ea typeface="Open Sans" panose="020B0606030504020204" pitchFamily="34" charset="0"/>
                <a:cs typeface="Open Sans" panose="020B0606030504020204" pitchFamily="34" charset="0"/>
              </a:rPr>
              <a:t>мастер-класса на</a:t>
            </a:r>
            <a:endParaRPr lang="ru-RU" sz="3000" b="1" dirty="0">
              <a:latin typeface="Akrobat" pitchFamily="50" charset="-52"/>
              <a:ea typeface="Open Sans" panose="020B0606030504020204" pitchFamily="34" charset="0"/>
              <a:cs typeface="Open Sans" panose="020B0606030504020204" pitchFamily="34" charset="0"/>
            </a:endParaRPr>
          </a:p>
          <a:p>
            <a:pPr algn="ctr">
              <a:lnSpc>
                <a:spcPct val="150000"/>
              </a:lnSpc>
            </a:pPr>
            <a:r>
              <a:rPr lang="en-US" sz="3000" b="1" dirty="0">
                <a:latin typeface="Akrobat" pitchFamily="50" charset="-52"/>
                <a:ea typeface="Open Sans" panose="020B0606030504020204" pitchFamily="34" charset="0"/>
                <a:cs typeface="Open Sans" panose="020B0606030504020204" pitchFamily="34" charset="0"/>
                <a:hlinkClick r:id="rId2"/>
              </a:rPr>
              <a:t>www.oleg-ponomarev.ru</a:t>
            </a:r>
            <a:endParaRPr lang="en-US" sz="3000" b="1" dirty="0">
              <a:latin typeface="Akrobat" pitchFamily="50" charset="-52"/>
              <a:ea typeface="Open Sans" panose="020B0606030504020204" pitchFamily="34" charset="0"/>
              <a:cs typeface="Open Sans" panose="020B0606030504020204" pitchFamily="34" charset="0"/>
            </a:endParaRPr>
          </a:p>
          <a:p>
            <a:pPr>
              <a:lnSpc>
                <a:spcPct val="150000"/>
              </a:lnSpc>
            </a:pPr>
            <a:endParaRPr lang="ru-RU" sz="3000" b="1" dirty="0">
              <a:latin typeface="Akrobat" pitchFamily="50" charset="-52"/>
              <a:ea typeface="Open Sans" panose="020B0606030504020204" pitchFamily="34" charset="0"/>
              <a:cs typeface="Open Sans" panose="020B0606030504020204" pitchFamily="34" charset="0"/>
            </a:endParaRPr>
          </a:p>
        </p:txBody>
      </p:sp>
      <p:sp>
        <p:nvSpPr>
          <p:cNvPr id="5" name="TextBox 4"/>
          <p:cNvSpPr txBox="1"/>
          <p:nvPr/>
        </p:nvSpPr>
        <p:spPr>
          <a:xfrm>
            <a:off x="3469960" y="3748615"/>
            <a:ext cx="2175596" cy="369332"/>
          </a:xfrm>
          <a:prstGeom prst="rect">
            <a:avLst/>
          </a:prstGeom>
          <a:solidFill>
            <a:srgbClr val="2A7046"/>
          </a:solidFill>
        </p:spPr>
        <p:txBody>
          <a:bodyPr wrap="none" lIns="91418" tIns="45709" rIns="91418" bIns="45709" rtlCol="0">
            <a:spAutoFit/>
          </a:bodyPr>
          <a:lstStyle/>
          <a:p>
            <a:r>
              <a:rPr lang="ru-RU" dirty="0" smtClean="0">
                <a:solidFill>
                  <a:schemeClr val="bg1"/>
                </a:solidFill>
                <a:latin typeface="Akrobat" pitchFamily="50" charset="-52"/>
              </a:rPr>
              <a:t>©</a:t>
            </a:r>
            <a:r>
              <a:rPr lang="en-US" dirty="0" smtClean="0">
                <a:solidFill>
                  <a:schemeClr val="bg1"/>
                </a:solidFill>
                <a:latin typeface="Akrobat" pitchFamily="50" charset="-52"/>
              </a:rPr>
              <a:t> </a:t>
            </a:r>
            <a:r>
              <a:rPr lang="ru-RU" dirty="0" smtClean="0">
                <a:solidFill>
                  <a:schemeClr val="bg1"/>
                </a:solidFill>
                <a:latin typeface="Akrobat" pitchFamily="50" charset="-52"/>
              </a:rPr>
              <a:t>О.Б. Пономарев, 2017</a:t>
            </a:r>
            <a:endParaRPr lang="ru-RU" dirty="0">
              <a:solidFill>
                <a:schemeClr val="bg1"/>
              </a:solidFill>
              <a:latin typeface="Akrobat" pitchFamily="50" charset="-52"/>
            </a:endParaRPr>
          </a:p>
        </p:txBody>
      </p:sp>
    </p:spTree>
    <p:extLst>
      <p:ext uri="{BB962C8B-B14F-4D97-AF65-F5344CB8AC3E}">
        <p14:creationId xmlns:p14="http://schemas.microsoft.com/office/powerpoint/2010/main" val="30282085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Изображение 4" descr="011"/>
          <p:cNvPicPr>
            <a:picLocks noChangeAspect="1"/>
          </p:cNvPicPr>
          <p:nvPr/>
        </p:nvPicPr>
        <p:blipFill>
          <a:blip r:embed="rId2"/>
          <a:stretch>
            <a:fillRect/>
          </a:stretch>
        </p:blipFill>
        <p:spPr>
          <a:xfrm>
            <a:off x="1318895" y="455301"/>
            <a:ext cx="6792595" cy="3822065"/>
          </a:xfrm>
          <a:prstGeom prst="rect">
            <a:avLst/>
          </a:prstGeom>
        </p:spPr>
      </p:pic>
      <p:sp>
        <p:nvSpPr>
          <p:cNvPr id="9" name="Прямоугольник 8"/>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10" name="Прямоугольник 9"/>
          <p:cNvSpPr/>
          <p:nvPr/>
        </p:nvSpPr>
        <p:spPr>
          <a:xfrm>
            <a:off x="683568" y="366406"/>
            <a:ext cx="3286636"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Потерялись </a:t>
            </a:r>
            <a:r>
              <a:rPr lang="ru-RU" altLang="ru-RU" dirty="0">
                <a:latin typeface="Akrobat Black" panose="00000A00000000000000" charset="0"/>
              </a:rPr>
              <a:t>в жизни ?</a:t>
            </a:r>
          </a:p>
        </p:txBody>
      </p:sp>
      <p:sp>
        <p:nvSpPr>
          <p:cNvPr id="11" name="Прямоугольник 10"/>
          <p:cNvSpPr/>
          <p:nvPr/>
        </p:nvSpPr>
        <p:spPr>
          <a:xfrm>
            <a:off x="5180762" y="366397"/>
            <a:ext cx="2972435"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solidFill>
                  <a:srgbClr val="2A7046"/>
                </a:solidFill>
                <a:latin typeface="Akrobat Black" panose="00000A00000000000000" charset="0"/>
              </a:rPr>
              <a:t>Люди, </a:t>
            </a:r>
            <a:r>
              <a:rPr lang="ru-RU" altLang="ru-RU" dirty="0">
                <a:solidFill>
                  <a:srgbClr val="2A7046"/>
                </a:solidFill>
                <a:latin typeface="Akrobat Black" panose="00000A00000000000000" charset="0"/>
              </a:rPr>
              <a:t>преуспевшие не сразу</a:t>
            </a:r>
          </a:p>
        </p:txBody>
      </p:sp>
      <p:sp>
        <p:nvSpPr>
          <p:cNvPr id="12" name="Прямоугольник 11"/>
          <p:cNvSpPr/>
          <p:nvPr/>
        </p:nvSpPr>
        <p:spPr>
          <a:xfrm>
            <a:off x="80231" y="2017282"/>
            <a:ext cx="2475547"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Марк Кубан</a:t>
            </a:r>
            <a:r>
              <a:rPr lang="ru-RU" altLang="ru-RU" sz="800" dirty="0">
                <a:solidFill>
                  <a:schemeClr val="bg1">
                    <a:lumMod val="50000"/>
                  </a:schemeClr>
                </a:solidFill>
                <a:latin typeface="Akrobat" panose="00000600000000000000" charset="0"/>
              </a:rPr>
              <a:t>, </a:t>
            </a:r>
            <a:r>
              <a:rPr lang="ru-RU" altLang="ru-RU" sz="800" b="1" dirty="0">
                <a:solidFill>
                  <a:schemeClr val="bg1">
                    <a:lumMod val="50000"/>
                  </a:schemeClr>
                </a:solidFill>
                <a:latin typeface="Akrobat" panose="00000600000000000000" charset="0"/>
              </a:rPr>
              <a:t>владелец</a:t>
            </a:r>
            <a:r>
              <a:rPr lang="en-US" altLang="ru-RU" sz="800" b="1" dirty="0">
                <a:solidFill>
                  <a:schemeClr val="bg1">
                    <a:lumMod val="50000"/>
                  </a:schemeClr>
                </a:solidFill>
                <a:latin typeface="Akrobat" panose="00000600000000000000" charset="0"/>
              </a:rPr>
              <a:t> Dallas Mavericks</a:t>
            </a:r>
          </a:p>
          <a:p>
            <a:pPr algn="ctr">
              <a:lnSpc>
                <a:spcPct val="80000"/>
              </a:lnSpc>
            </a:pPr>
            <a:r>
              <a:rPr lang="ru-RU" altLang="en-US" sz="800" dirty="0">
                <a:solidFill>
                  <a:schemeClr val="bg1">
                    <a:lumMod val="50000"/>
                  </a:schemeClr>
                </a:solidFill>
                <a:latin typeface="Akrobat" panose="00000600000000000000" charset="0"/>
              </a:rPr>
              <a:t>до 25 лет был барменом в своём баре.</a:t>
            </a:r>
          </a:p>
        </p:txBody>
      </p:sp>
      <p:sp>
        <p:nvSpPr>
          <p:cNvPr id="13" name="Прямоугольник 12"/>
          <p:cNvSpPr/>
          <p:nvPr/>
        </p:nvSpPr>
        <p:spPr>
          <a:xfrm>
            <a:off x="438242" y="2377322"/>
            <a:ext cx="2477581"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Сьюзи Орман</a:t>
            </a:r>
            <a:r>
              <a:rPr lang="ru-RU" altLang="ru-RU" sz="800" dirty="0">
                <a:solidFill>
                  <a:schemeClr val="bg1">
                    <a:lumMod val="50000"/>
                  </a:schemeClr>
                </a:solidFill>
                <a:latin typeface="Akrobat" panose="00000600000000000000" charset="0"/>
              </a:rPr>
              <a:t>, </a:t>
            </a:r>
            <a:r>
              <a:rPr lang="ru-RU" altLang="ru-RU" sz="800" b="1" dirty="0">
                <a:solidFill>
                  <a:schemeClr val="bg1">
                    <a:lumMod val="50000"/>
                  </a:schemeClr>
                </a:solidFill>
                <a:latin typeface="Akrobat" panose="00000600000000000000" charset="0"/>
              </a:rPr>
              <a:t>финансовый гуру</a:t>
            </a:r>
            <a:endParaRPr lang="en-US" altLang="ru-RU" sz="800" b="1" dirty="0">
              <a:solidFill>
                <a:schemeClr val="bg1">
                  <a:lumMod val="50000"/>
                </a:schemeClr>
              </a:solidFill>
              <a:latin typeface="Akrobat" panose="00000600000000000000" charset="0"/>
            </a:endParaRPr>
          </a:p>
          <a:p>
            <a:pPr algn="ctr">
              <a:lnSpc>
                <a:spcPct val="80000"/>
              </a:lnSpc>
            </a:pPr>
            <a:r>
              <a:rPr lang="ru-RU" altLang="en-US" sz="800" dirty="0">
                <a:solidFill>
                  <a:schemeClr val="bg1">
                    <a:lumMod val="50000"/>
                  </a:schemeClr>
                </a:solidFill>
                <a:latin typeface="Akrobat" panose="00000600000000000000" charset="0"/>
              </a:rPr>
              <a:t>до 30 лет была официанткой.</a:t>
            </a:r>
          </a:p>
        </p:txBody>
      </p:sp>
      <p:sp>
        <p:nvSpPr>
          <p:cNvPr id="14" name="Прямоугольник 13"/>
          <p:cNvSpPr/>
          <p:nvPr/>
        </p:nvSpPr>
        <p:spPr>
          <a:xfrm>
            <a:off x="455758" y="2737362"/>
            <a:ext cx="2820099"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Харрисон Форд, актёр и продюсер</a:t>
            </a:r>
            <a:endParaRPr lang="en-US" altLang="ru-RU" sz="800" b="1" dirty="0">
              <a:solidFill>
                <a:schemeClr val="bg1">
                  <a:lumMod val="50000"/>
                </a:schemeClr>
              </a:solidFill>
              <a:latin typeface="Akrobat" panose="00000600000000000000" charset="0"/>
            </a:endParaRPr>
          </a:p>
          <a:p>
            <a:pPr algn="ctr">
              <a:lnSpc>
                <a:spcPct val="80000"/>
              </a:lnSpc>
            </a:pPr>
            <a:r>
              <a:rPr lang="ru-RU" altLang="en-US" sz="800" dirty="0">
                <a:solidFill>
                  <a:schemeClr val="bg1">
                    <a:lumMod val="50000"/>
                  </a:schemeClr>
                </a:solidFill>
                <a:latin typeface="Akrobat" panose="00000600000000000000" charset="0"/>
              </a:rPr>
              <a:t>до 30 лет был плотником.</a:t>
            </a:r>
          </a:p>
        </p:txBody>
      </p:sp>
      <p:sp>
        <p:nvSpPr>
          <p:cNvPr id="15" name="Прямоугольник 14"/>
          <p:cNvSpPr/>
          <p:nvPr/>
        </p:nvSpPr>
        <p:spPr>
          <a:xfrm>
            <a:off x="852622" y="3020174"/>
            <a:ext cx="2855282"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Пейман Назад, бизнес-ангел</a:t>
            </a:r>
            <a:endParaRPr lang="en-US" altLang="ru-RU" sz="800" b="1" dirty="0">
              <a:solidFill>
                <a:schemeClr val="bg1">
                  <a:lumMod val="50000"/>
                </a:schemeClr>
              </a:solidFill>
              <a:latin typeface="Akrobat" panose="00000600000000000000" charset="0"/>
            </a:endParaRPr>
          </a:p>
          <a:p>
            <a:pPr algn="ctr">
              <a:lnSpc>
                <a:spcPct val="80000"/>
              </a:lnSpc>
            </a:pPr>
            <a:r>
              <a:rPr lang="ru-RU" altLang="en-US" sz="800" dirty="0">
                <a:solidFill>
                  <a:schemeClr val="bg1">
                    <a:lumMod val="50000"/>
                  </a:schemeClr>
                </a:solidFill>
                <a:latin typeface="Akrobat" panose="00000600000000000000" charset="0"/>
              </a:rPr>
              <a:t>до 30 лет торговал коврами.</a:t>
            </a:r>
          </a:p>
        </p:txBody>
      </p:sp>
      <p:sp>
        <p:nvSpPr>
          <p:cNvPr id="16" name="Прямоугольник 15"/>
          <p:cNvSpPr/>
          <p:nvPr/>
        </p:nvSpPr>
        <p:spPr>
          <a:xfrm>
            <a:off x="619572" y="3385434"/>
            <a:ext cx="3304356"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Шелдон Адельсон, основатель </a:t>
            </a:r>
            <a:r>
              <a:rPr lang="en-US" altLang="ru-RU" sz="800" b="1" dirty="0">
                <a:solidFill>
                  <a:schemeClr val="bg1">
                    <a:lumMod val="50000"/>
                  </a:schemeClr>
                </a:solidFill>
                <a:latin typeface="Akrobat" panose="00000600000000000000" charset="0"/>
              </a:rPr>
              <a:t>Las Vegas Sands</a:t>
            </a:r>
          </a:p>
          <a:p>
            <a:pPr algn="ctr">
              <a:lnSpc>
                <a:spcPct val="80000"/>
              </a:lnSpc>
            </a:pPr>
            <a:r>
              <a:rPr lang="ru-RU" altLang="en-US" sz="800" dirty="0">
                <a:solidFill>
                  <a:schemeClr val="bg1">
                    <a:lumMod val="50000"/>
                  </a:schemeClr>
                </a:solidFill>
                <a:latin typeface="Akrobat" panose="00000600000000000000" charset="0"/>
              </a:rPr>
              <a:t>до </a:t>
            </a:r>
            <a:r>
              <a:rPr lang="en-US" altLang="en-US" sz="800" dirty="0">
                <a:solidFill>
                  <a:schemeClr val="bg1">
                    <a:lumMod val="50000"/>
                  </a:schemeClr>
                </a:solidFill>
                <a:latin typeface="Akrobat" panose="00000600000000000000" charset="0"/>
              </a:rPr>
              <a:t>30</a:t>
            </a:r>
            <a:r>
              <a:rPr lang="ru-RU" altLang="en-US" sz="800" dirty="0">
                <a:solidFill>
                  <a:schemeClr val="bg1">
                    <a:lumMod val="50000"/>
                  </a:schemeClr>
                </a:solidFill>
                <a:latin typeface="Akrobat" panose="00000600000000000000" charset="0"/>
              </a:rPr>
              <a:t> лет продавал шампуни и жидкости для стёкол.</a:t>
            </a:r>
          </a:p>
        </p:txBody>
      </p:sp>
      <p:sp>
        <p:nvSpPr>
          <p:cNvPr id="17" name="Прямоугольник 16"/>
          <p:cNvSpPr/>
          <p:nvPr/>
        </p:nvSpPr>
        <p:spPr>
          <a:xfrm>
            <a:off x="1153226" y="3754766"/>
            <a:ext cx="3130753"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Маной Бхаргава, основатель 5-</a:t>
            </a:r>
            <a:r>
              <a:rPr lang="en-US" altLang="ru-RU" sz="800" b="1" dirty="0">
                <a:solidFill>
                  <a:schemeClr val="bg1">
                    <a:lumMod val="50000"/>
                  </a:schemeClr>
                </a:solidFill>
                <a:latin typeface="Akrobat" panose="00000600000000000000" charset="0"/>
              </a:rPr>
              <a:t>hour energy</a:t>
            </a:r>
          </a:p>
          <a:p>
            <a:pPr algn="ctr">
              <a:lnSpc>
                <a:spcPct val="80000"/>
              </a:lnSpc>
            </a:pPr>
            <a:r>
              <a:rPr lang="ru-RU" altLang="en-US" sz="800" dirty="0">
                <a:solidFill>
                  <a:schemeClr val="bg1">
                    <a:lumMod val="50000"/>
                  </a:schemeClr>
                </a:solidFill>
                <a:latin typeface="Akrobat" panose="00000600000000000000" charset="0"/>
              </a:rPr>
              <a:t>до </a:t>
            </a:r>
            <a:r>
              <a:rPr lang="en-US" altLang="en-US" sz="800" dirty="0">
                <a:solidFill>
                  <a:schemeClr val="bg1">
                    <a:lumMod val="50000"/>
                  </a:schemeClr>
                </a:solidFill>
                <a:latin typeface="Akrobat" panose="00000600000000000000" charset="0"/>
              </a:rPr>
              <a:t>30</a:t>
            </a:r>
            <a:r>
              <a:rPr lang="ru-RU" altLang="en-US" sz="800" dirty="0">
                <a:solidFill>
                  <a:schemeClr val="bg1">
                    <a:lumMod val="50000"/>
                  </a:schemeClr>
                </a:solidFill>
                <a:latin typeface="Akrobat" panose="00000600000000000000" charset="0"/>
              </a:rPr>
              <a:t> лет был таксистом и монахом</a:t>
            </a:r>
          </a:p>
        </p:txBody>
      </p:sp>
      <p:sp>
        <p:nvSpPr>
          <p:cNvPr id="18" name="Прямоугольник 17"/>
          <p:cNvSpPr/>
          <p:nvPr/>
        </p:nvSpPr>
        <p:spPr>
          <a:xfrm>
            <a:off x="4644009" y="3754766"/>
            <a:ext cx="2317750"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Джоан Роулинг, писатель</a:t>
            </a:r>
          </a:p>
          <a:p>
            <a:pPr algn="ctr">
              <a:lnSpc>
                <a:spcPct val="80000"/>
              </a:lnSpc>
            </a:pPr>
            <a:r>
              <a:rPr lang="ru-RU" altLang="ru-RU" sz="800" dirty="0">
                <a:solidFill>
                  <a:schemeClr val="bg1">
                    <a:lumMod val="50000"/>
                  </a:schemeClr>
                </a:solidFill>
                <a:latin typeface="Akrobat" panose="00000600000000000000" charset="0"/>
              </a:rPr>
              <a:t>До 31 мать-одиночка на пособии</a:t>
            </a:r>
            <a:endParaRPr lang="en-US" altLang="ru-RU" sz="800" dirty="0">
              <a:solidFill>
                <a:schemeClr val="bg1">
                  <a:lumMod val="50000"/>
                </a:schemeClr>
              </a:solidFill>
              <a:latin typeface="Akrobat" panose="00000600000000000000" charset="0"/>
            </a:endParaRPr>
          </a:p>
        </p:txBody>
      </p:sp>
      <p:sp>
        <p:nvSpPr>
          <p:cNvPr id="19" name="Прямоугольник 18"/>
          <p:cNvSpPr/>
          <p:nvPr/>
        </p:nvSpPr>
        <p:spPr>
          <a:xfrm>
            <a:off x="4716016" y="3507865"/>
            <a:ext cx="2896870"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Энг Ли, режиссёр</a:t>
            </a:r>
          </a:p>
          <a:p>
            <a:pPr algn="ctr">
              <a:lnSpc>
                <a:spcPct val="80000"/>
              </a:lnSpc>
            </a:pPr>
            <a:r>
              <a:rPr lang="ru-RU" altLang="en-US" sz="800" dirty="0">
                <a:solidFill>
                  <a:schemeClr val="bg1">
                    <a:lumMod val="50000"/>
                  </a:schemeClr>
                </a:solidFill>
                <a:latin typeface="Akrobat" panose="00000600000000000000" charset="0"/>
              </a:rPr>
              <a:t>До 31 безработный домохозяин.</a:t>
            </a:r>
          </a:p>
        </p:txBody>
      </p:sp>
      <p:sp>
        <p:nvSpPr>
          <p:cNvPr id="20" name="Прямоугольник 19"/>
          <p:cNvSpPr/>
          <p:nvPr/>
        </p:nvSpPr>
        <p:spPr>
          <a:xfrm>
            <a:off x="5508105" y="3169410"/>
            <a:ext cx="2317750"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Амансио Ортега, владелец </a:t>
            </a:r>
            <a:r>
              <a:rPr lang="en-US" altLang="ru-RU" sz="800" b="1" dirty="0">
                <a:solidFill>
                  <a:schemeClr val="bg1">
                    <a:lumMod val="50000"/>
                  </a:schemeClr>
                </a:solidFill>
                <a:latin typeface="Akrobat" panose="00000600000000000000" charset="0"/>
              </a:rPr>
              <a:t>ZARA</a:t>
            </a:r>
          </a:p>
          <a:p>
            <a:pPr algn="ctr">
              <a:lnSpc>
                <a:spcPct val="80000"/>
              </a:lnSpc>
            </a:pPr>
            <a:r>
              <a:rPr lang="ru-RU" altLang="en-US" sz="800" dirty="0">
                <a:solidFill>
                  <a:schemeClr val="bg1">
                    <a:lumMod val="50000"/>
                  </a:schemeClr>
                </a:solidFill>
                <a:latin typeface="Akrobat" panose="00000600000000000000" charset="0"/>
              </a:rPr>
              <a:t>До 30 лет помощник в магазине.</a:t>
            </a:r>
          </a:p>
        </p:txBody>
      </p:sp>
      <p:sp>
        <p:nvSpPr>
          <p:cNvPr id="21" name="Прямоугольник 20"/>
          <p:cNvSpPr/>
          <p:nvPr/>
        </p:nvSpPr>
        <p:spPr>
          <a:xfrm>
            <a:off x="5724129" y="2809361"/>
            <a:ext cx="2317750"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Андреа Бочелли, певец </a:t>
            </a:r>
          </a:p>
          <a:p>
            <a:pPr algn="ctr">
              <a:lnSpc>
                <a:spcPct val="80000"/>
              </a:lnSpc>
            </a:pPr>
            <a:r>
              <a:rPr lang="ru-RU" altLang="en-US" sz="800" dirty="0">
                <a:solidFill>
                  <a:schemeClr val="bg1">
                    <a:lumMod val="50000"/>
                  </a:schemeClr>
                </a:solidFill>
                <a:latin typeface="Akrobat" panose="00000600000000000000" charset="0"/>
              </a:rPr>
              <a:t>До 33 играл в барах.</a:t>
            </a:r>
          </a:p>
        </p:txBody>
      </p:sp>
      <p:sp>
        <p:nvSpPr>
          <p:cNvPr id="22" name="Прямоугольник 21"/>
          <p:cNvSpPr/>
          <p:nvPr/>
        </p:nvSpPr>
        <p:spPr>
          <a:xfrm>
            <a:off x="6228185" y="2449319"/>
            <a:ext cx="2752725"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Мэри Кэй Эшли, основательница</a:t>
            </a:r>
            <a:r>
              <a:rPr lang="en-US" altLang="ru-RU" sz="800" b="1" dirty="0">
                <a:solidFill>
                  <a:schemeClr val="bg1">
                    <a:lumMod val="50000"/>
                  </a:schemeClr>
                </a:solidFill>
                <a:latin typeface="Akrobat" panose="00000600000000000000" charset="0"/>
              </a:rPr>
              <a:t> Mary Kay</a:t>
            </a:r>
          </a:p>
          <a:p>
            <a:pPr algn="ctr">
              <a:lnSpc>
                <a:spcPct val="80000"/>
              </a:lnSpc>
            </a:pPr>
            <a:r>
              <a:rPr lang="ru-RU" altLang="en-US" sz="800" dirty="0">
                <a:solidFill>
                  <a:schemeClr val="bg1">
                    <a:lumMod val="50000"/>
                  </a:schemeClr>
                </a:solidFill>
                <a:latin typeface="Akrobat" panose="00000600000000000000" charset="0"/>
              </a:rPr>
              <a:t>до </a:t>
            </a:r>
            <a:r>
              <a:rPr lang="en-US" altLang="en-US" sz="800" dirty="0">
                <a:solidFill>
                  <a:schemeClr val="bg1">
                    <a:lumMod val="50000"/>
                  </a:schemeClr>
                </a:solidFill>
                <a:latin typeface="Akrobat" panose="00000600000000000000" charset="0"/>
              </a:rPr>
              <a:t>45</a:t>
            </a:r>
            <a:r>
              <a:rPr lang="ru-RU" altLang="en-US" sz="800" dirty="0">
                <a:solidFill>
                  <a:schemeClr val="bg1">
                    <a:lumMod val="50000"/>
                  </a:schemeClr>
                </a:solidFill>
                <a:latin typeface="Akrobat" panose="00000600000000000000" charset="0"/>
              </a:rPr>
              <a:t> лет была коммивояжером.</a:t>
            </a:r>
          </a:p>
        </p:txBody>
      </p:sp>
      <p:sp>
        <p:nvSpPr>
          <p:cNvPr id="23" name="Прямоугольник 22"/>
          <p:cNvSpPr/>
          <p:nvPr/>
        </p:nvSpPr>
        <p:spPr>
          <a:xfrm>
            <a:off x="6372211" y="2089290"/>
            <a:ext cx="2805871"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ru-RU" sz="800" b="1" dirty="0">
                <a:solidFill>
                  <a:schemeClr val="bg1">
                    <a:lumMod val="50000"/>
                  </a:schemeClr>
                </a:solidFill>
                <a:latin typeface="Akrobat" panose="00000600000000000000" charset="0"/>
              </a:rPr>
              <a:t>Рэй Крок, основатель</a:t>
            </a:r>
            <a:r>
              <a:rPr lang="en-US" altLang="ru-RU" sz="800" b="1" dirty="0">
                <a:solidFill>
                  <a:schemeClr val="bg1">
                    <a:lumMod val="50000"/>
                  </a:schemeClr>
                </a:solidFill>
                <a:latin typeface="Akrobat" panose="00000600000000000000" charset="0"/>
              </a:rPr>
              <a:t> Mc Donald’s</a:t>
            </a:r>
          </a:p>
          <a:p>
            <a:pPr algn="ctr">
              <a:lnSpc>
                <a:spcPct val="80000"/>
              </a:lnSpc>
            </a:pPr>
            <a:r>
              <a:rPr lang="ru-RU" altLang="en-US" sz="800" dirty="0">
                <a:solidFill>
                  <a:schemeClr val="bg1">
                    <a:lumMod val="50000"/>
                  </a:schemeClr>
                </a:solidFill>
                <a:latin typeface="Akrobat" panose="00000600000000000000" charset="0"/>
              </a:rPr>
              <a:t>до </a:t>
            </a:r>
            <a:r>
              <a:rPr lang="en-US" altLang="en-US" sz="800" dirty="0">
                <a:solidFill>
                  <a:schemeClr val="bg1">
                    <a:lumMod val="50000"/>
                  </a:schemeClr>
                </a:solidFill>
                <a:latin typeface="Akrobat" panose="00000600000000000000" charset="0"/>
              </a:rPr>
              <a:t>52</a:t>
            </a:r>
            <a:r>
              <a:rPr lang="ru-RU" altLang="en-US" sz="800" dirty="0">
                <a:solidFill>
                  <a:schemeClr val="bg1">
                    <a:lumMod val="50000"/>
                  </a:schemeClr>
                </a:solidFill>
                <a:latin typeface="Akrobat" panose="00000600000000000000" charset="0"/>
              </a:rPr>
              <a:t> продавал бумажные стаканчики.</a:t>
            </a:r>
          </a:p>
        </p:txBody>
      </p:sp>
      <p:sp>
        <p:nvSpPr>
          <p:cNvPr id="24" name="Прямоугольник 23"/>
          <p:cNvSpPr/>
          <p:nvPr/>
        </p:nvSpPr>
        <p:spPr>
          <a:xfrm>
            <a:off x="304002" y="4200992"/>
            <a:ext cx="4374515"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lnSpc>
                <a:spcPct val="80000"/>
              </a:lnSpc>
            </a:pPr>
            <a:r>
              <a:rPr lang="ru-RU" altLang="en-US" sz="1400" i="1" dirty="0">
                <a:solidFill>
                  <a:srgbClr val="2A7046"/>
                </a:solidFill>
                <a:latin typeface="Akrobat Black" panose="00000A00000000000000" charset="0"/>
              </a:rPr>
              <a:t>« Не все, кто блуждает, потеряны »          </a:t>
            </a:r>
            <a:r>
              <a:rPr lang="ru-RU" altLang="en-US" sz="1400" i="1" dirty="0">
                <a:solidFill>
                  <a:schemeClr val="bg1">
                    <a:lumMod val="65000"/>
                  </a:schemeClr>
                </a:solidFill>
                <a:latin typeface="Akrobat" panose="00000600000000000000" charset="0"/>
              </a:rPr>
              <a:t>Д.Р.Р. </a:t>
            </a:r>
            <a:r>
              <a:rPr lang="ru-RU" altLang="en-US" sz="1400" i="1" dirty="0" err="1">
                <a:solidFill>
                  <a:schemeClr val="bg1">
                    <a:lumMod val="65000"/>
                  </a:schemeClr>
                </a:solidFill>
                <a:latin typeface="Akrobat" panose="00000600000000000000" charset="0"/>
              </a:rPr>
              <a:t>Толкиен</a:t>
            </a:r>
            <a:endParaRPr lang="ru-RU" altLang="en-US" sz="1400" i="1" dirty="0">
              <a:solidFill>
                <a:schemeClr val="bg1">
                  <a:lumMod val="65000"/>
                </a:schemeClr>
              </a:solidFill>
              <a:latin typeface="Akrobat" panose="00000600000000000000" charset="0"/>
            </a:endParaRPr>
          </a:p>
        </p:txBody>
      </p:sp>
      <p:sp>
        <p:nvSpPr>
          <p:cNvPr id="4" name="TextBox 3"/>
          <p:cNvSpPr txBox="1"/>
          <p:nvPr/>
        </p:nvSpPr>
        <p:spPr>
          <a:xfrm>
            <a:off x="7164288" y="4279173"/>
            <a:ext cx="1512168" cy="219288"/>
          </a:xfrm>
          <a:prstGeom prst="rect">
            <a:avLst/>
          </a:prstGeom>
          <a:noFill/>
        </p:spPr>
        <p:txBody>
          <a:bodyPr wrap="square" lIns="91418" tIns="45709" rIns="91418" bIns="45709" rtlCol="0">
            <a:spAutoFit/>
          </a:bodyPr>
          <a:lstStyle/>
          <a:p>
            <a:r>
              <a:rPr lang="ru-RU" sz="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Источник: </a:t>
            </a:r>
            <a:r>
              <a:rPr lang="en-US" sz="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rPr>
              <a:t>TOP.thePO.ST</a:t>
            </a:r>
            <a:endParaRPr lang="ru-RU" sz="800" dirty="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6"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6</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550096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14" name="TextBox 13"/>
          <p:cNvSpPr txBox="1"/>
          <p:nvPr/>
        </p:nvSpPr>
        <p:spPr>
          <a:xfrm>
            <a:off x="316276" y="350956"/>
            <a:ext cx="3978930" cy="369310"/>
          </a:xfrm>
          <a:prstGeom prst="rect">
            <a:avLst/>
          </a:prstGeom>
          <a:solidFill>
            <a:srgbClr val="2A7046"/>
          </a:solidFill>
        </p:spPr>
        <p:txBody>
          <a:bodyPr wrap="none" lIns="91418" tIns="45709" rIns="91418" bIns="45709" rtlCol="0">
            <a:spAutoFit/>
          </a:bodyPr>
          <a:lstStyle/>
          <a:p>
            <a:r>
              <a:rPr lang="ru-RU" b="1" dirty="0" smtClean="0">
                <a:solidFill>
                  <a:schemeClr val="bg1"/>
                </a:solidFill>
                <a:latin typeface="Akrobat" pitchFamily="50" charset="-52"/>
              </a:rPr>
              <a:t>5. </a:t>
            </a:r>
            <a:r>
              <a:rPr lang="ru-RU" b="1" dirty="0" smtClean="0">
                <a:solidFill>
                  <a:schemeClr val="bg1"/>
                </a:solidFill>
                <a:latin typeface="Akrobat Black" pitchFamily="50" charset="-52"/>
              </a:rPr>
              <a:t>Когда становятся предпринимателем?</a:t>
            </a:r>
            <a:endParaRPr lang="ru-RU" b="1" dirty="0">
              <a:solidFill>
                <a:schemeClr val="bg1"/>
              </a:solidFill>
              <a:latin typeface="Akrobat Black" pitchFamily="50" charset="-52"/>
            </a:endParaRPr>
          </a:p>
        </p:txBody>
      </p:sp>
      <p:sp>
        <p:nvSpPr>
          <p:cNvPr id="13" name="Прямоугольник 12"/>
          <p:cNvSpPr/>
          <p:nvPr/>
        </p:nvSpPr>
        <p:spPr>
          <a:xfrm>
            <a:off x="539552" y="2139702"/>
            <a:ext cx="7344816" cy="553976"/>
          </a:xfrm>
          <a:prstGeom prst="rect">
            <a:avLst/>
          </a:prstGeom>
        </p:spPr>
        <p:txBody>
          <a:bodyPr wrap="square" lIns="91418" tIns="45709" rIns="91418" bIns="45709">
            <a:spAutoFit/>
          </a:bodyPr>
          <a:lstStyle/>
          <a:p>
            <a:r>
              <a:rPr lang="ru-RU" sz="3000" b="1" dirty="0">
                <a:solidFill>
                  <a:schemeClr val="tx1">
                    <a:lumMod val="65000"/>
                    <a:lumOff val="35000"/>
                  </a:schemeClr>
                </a:solidFill>
                <a:latin typeface="Akrobat" pitchFamily="50" charset="-52"/>
              </a:rPr>
              <a:t>Предпринимательству все возрасты </a:t>
            </a:r>
            <a:r>
              <a:rPr lang="ru-RU" sz="3000" b="1" dirty="0" smtClean="0">
                <a:solidFill>
                  <a:schemeClr val="tx1">
                    <a:lumMod val="65000"/>
                    <a:lumOff val="35000"/>
                  </a:schemeClr>
                </a:solidFill>
                <a:latin typeface="Akrobat" pitchFamily="50" charset="-52"/>
              </a:rPr>
              <a:t>покорны.</a:t>
            </a:r>
            <a:endParaRPr lang="ru-RU" sz="3000" b="1" dirty="0">
              <a:solidFill>
                <a:schemeClr val="tx1">
                  <a:lumMod val="65000"/>
                  <a:lumOff val="35000"/>
                </a:schemeClr>
              </a:solidFill>
              <a:latin typeface="Akrobat" pitchFamily="50" charset="-52"/>
            </a:endParaRPr>
          </a:p>
        </p:txBody>
      </p:sp>
      <p:sp>
        <p:nvSpPr>
          <p:cNvPr id="5"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7</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12152995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Прямоугольник 5"/>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a:p>
          <a:p>
            <a:pPr algn="ctr"/>
            <a:endParaRPr lang="ru-RU" altLang="en-US"/>
          </a:p>
          <a:p>
            <a:pPr algn="ctr"/>
            <a:endParaRPr lang="ru-RU" altLang="en-US"/>
          </a:p>
        </p:txBody>
      </p:sp>
      <p:sp>
        <p:nvSpPr>
          <p:cNvPr id="7" name="Прямоугольник 6"/>
          <p:cNvSpPr/>
          <p:nvPr/>
        </p:nvSpPr>
        <p:spPr>
          <a:xfrm>
            <a:off x="539554" y="366406"/>
            <a:ext cx="3744416" cy="338455"/>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dirty="0" smtClean="0">
                <a:latin typeface="Akrobat Black" panose="00000A00000000000000" charset="0"/>
              </a:rPr>
              <a:t>Предпринимательская активность по возрастным группам</a:t>
            </a:r>
            <a:endParaRPr lang="ru-RU" altLang="ru-RU" dirty="0">
              <a:latin typeface="Akrobat Black" panose="00000A00000000000000" charset="0"/>
            </a:endParaRPr>
          </a:p>
        </p:txBody>
      </p:sp>
      <p:pic>
        <p:nvPicPr>
          <p:cNvPr id="10" name="Рисунок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1005606"/>
            <a:ext cx="7560840" cy="3335394"/>
          </a:xfrm>
          <a:prstGeom prst="rect">
            <a:avLst/>
          </a:prstGeom>
        </p:spPr>
      </p:pic>
      <p:sp>
        <p:nvSpPr>
          <p:cNvPr id="26" name="Прямоугольник 25"/>
          <p:cNvSpPr/>
          <p:nvPr/>
        </p:nvSpPr>
        <p:spPr>
          <a:xfrm>
            <a:off x="1060472" y="1059582"/>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18-24</a:t>
            </a:r>
          </a:p>
        </p:txBody>
      </p:sp>
      <p:sp>
        <p:nvSpPr>
          <p:cNvPr id="27" name="Прямоугольник 26"/>
          <p:cNvSpPr/>
          <p:nvPr/>
        </p:nvSpPr>
        <p:spPr>
          <a:xfrm>
            <a:off x="1691692" y="1065258"/>
            <a:ext cx="504055"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25-34</a:t>
            </a:r>
          </a:p>
        </p:txBody>
      </p:sp>
      <p:sp>
        <p:nvSpPr>
          <p:cNvPr id="28" name="Прямоугольник 27"/>
          <p:cNvSpPr/>
          <p:nvPr/>
        </p:nvSpPr>
        <p:spPr>
          <a:xfrm>
            <a:off x="2339764" y="1065258"/>
            <a:ext cx="504055"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35-44</a:t>
            </a:r>
          </a:p>
        </p:txBody>
      </p:sp>
      <p:sp>
        <p:nvSpPr>
          <p:cNvPr id="29" name="Прямоугольник 28"/>
          <p:cNvSpPr/>
          <p:nvPr/>
        </p:nvSpPr>
        <p:spPr>
          <a:xfrm>
            <a:off x="2915827" y="1058943"/>
            <a:ext cx="504055"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45-54</a:t>
            </a:r>
          </a:p>
        </p:txBody>
      </p:sp>
      <p:sp>
        <p:nvSpPr>
          <p:cNvPr id="30" name="Прямоугольник 29"/>
          <p:cNvSpPr/>
          <p:nvPr/>
        </p:nvSpPr>
        <p:spPr>
          <a:xfrm>
            <a:off x="3563899" y="1058301"/>
            <a:ext cx="504055"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55-64</a:t>
            </a:r>
          </a:p>
        </p:txBody>
      </p:sp>
      <p:sp>
        <p:nvSpPr>
          <p:cNvPr id="31" name="Прямоугольник 30"/>
          <p:cNvSpPr/>
          <p:nvPr/>
        </p:nvSpPr>
        <p:spPr>
          <a:xfrm>
            <a:off x="1284471" y="4299942"/>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2013</a:t>
            </a:r>
          </a:p>
        </p:txBody>
      </p:sp>
      <p:sp>
        <p:nvSpPr>
          <p:cNvPr id="32" name="Прямоугольник 31"/>
          <p:cNvSpPr/>
          <p:nvPr/>
        </p:nvSpPr>
        <p:spPr>
          <a:xfrm>
            <a:off x="2479063" y="4299942"/>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2014</a:t>
            </a:r>
          </a:p>
        </p:txBody>
      </p:sp>
      <p:sp>
        <p:nvSpPr>
          <p:cNvPr id="33" name="Прямоугольник 32"/>
          <p:cNvSpPr/>
          <p:nvPr/>
        </p:nvSpPr>
        <p:spPr>
          <a:xfrm>
            <a:off x="3635907" y="4297527"/>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2016</a:t>
            </a:r>
          </a:p>
        </p:txBody>
      </p:sp>
      <p:sp>
        <p:nvSpPr>
          <p:cNvPr id="34" name="Прямоугольник 33"/>
          <p:cNvSpPr/>
          <p:nvPr/>
        </p:nvSpPr>
        <p:spPr>
          <a:xfrm>
            <a:off x="5100896" y="4302360"/>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2013</a:t>
            </a:r>
          </a:p>
        </p:txBody>
      </p:sp>
      <p:sp>
        <p:nvSpPr>
          <p:cNvPr id="35" name="Прямоугольник 34"/>
          <p:cNvSpPr/>
          <p:nvPr/>
        </p:nvSpPr>
        <p:spPr>
          <a:xfrm>
            <a:off x="6295488" y="4302360"/>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2014</a:t>
            </a:r>
          </a:p>
        </p:txBody>
      </p:sp>
      <p:sp>
        <p:nvSpPr>
          <p:cNvPr id="36" name="Прямоугольник 35"/>
          <p:cNvSpPr/>
          <p:nvPr/>
        </p:nvSpPr>
        <p:spPr>
          <a:xfrm>
            <a:off x="7524340" y="4299942"/>
            <a:ext cx="432047"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2016</a:t>
            </a:r>
          </a:p>
        </p:txBody>
      </p:sp>
      <p:sp>
        <p:nvSpPr>
          <p:cNvPr id="39" name="Прямоугольник 38"/>
          <p:cNvSpPr/>
          <p:nvPr/>
        </p:nvSpPr>
        <p:spPr>
          <a:xfrm>
            <a:off x="1187635" y="365187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16,4%</a:t>
            </a:r>
          </a:p>
        </p:txBody>
      </p:sp>
      <p:sp>
        <p:nvSpPr>
          <p:cNvPr id="40" name="Прямоугольник 39"/>
          <p:cNvSpPr/>
          <p:nvPr/>
        </p:nvSpPr>
        <p:spPr>
          <a:xfrm>
            <a:off x="1187634" y="4083918"/>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9,9%</a:t>
            </a:r>
          </a:p>
        </p:txBody>
      </p:sp>
      <p:sp>
        <p:nvSpPr>
          <p:cNvPr id="41" name="Прямоугольник 40"/>
          <p:cNvSpPr/>
          <p:nvPr/>
        </p:nvSpPr>
        <p:spPr>
          <a:xfrm>
            <a:off x="1187635" y="3075806"/>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23,6%</a:t>
            </a:r>
          </a:p>
        </p:txBody>
      </p:sp>
      <p:sp>
        <p:nvSpPr>
          <p:cNvPr id="42" name="Прямоугольник 41"/>
          <p:cNvSpPr/>
          <p:nvPr/>
        </p:nvSpPr>
        <p:spPr>
          <a:xfrm>
            <a:off x="1187634" y="2283718"/>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28,5%</a:t>
            </a:r>
          </a:p>
        </p:txBody>
      </p:sp>
      <p:sp>
        <p:nvSpPr>
          <p:cNvPr id="43" name="Прямоугольник 42"/>
          <p:cNvSpPr/>
          <p:nvPr/>
        </p:nvSpPr>
        <p:spPr>
          <a:xfrm>
            <a:off x="1187634" y="1563638"/>
            <a:ext cx="648073" cy="23762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21,6%</a:t>
            </a:r>
          </a:p>
        </p:txBody>
      </p:sp>
      <p:sp>
        <p:nvSpPr>
          <p:cNvPr id="44" name="Прямоугольник 43"/>
          <p:cNvSpPr/>
          <p:nvPr/>
        </p:nvSpPr>
        <p:spPr>
          <a:xfrm>
            <a:off x="2411759" y="4083918"/>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7,6%</a:t>
            </a:r>
          </a:p>
        </p:txBody>
      </p:sp>
      <p:sp>
        <p:nvSpPr>
          <p:cNvPr id="45" name="Прямоугольник 44"/>
          <p:cNvSpPr/>
          <p:nvPr/>
        </p:nvSpPr>
        <p:spPr>
          <a:xfrm>
            <a:off x="2411759" y="365187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17,2%</a:t>
            </a:r>
          </a:p>
        </p:txBody>
      </p:sp>
      <p:sp>
        <p:nvSpPr>
          <p:cNvPr id="46" name="Прямоугольник 45"/>
          <p:cNvSpPr/>
          <p:nvPr/>
        </p:nvSpPr>
        <p:spPr>
          <a:xfrm>
            <a:off x="2346952" y="3075808"/>
            <a:ext cx="712880" cy="23762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24,9%</a:t>
            </a:r>
          </a:p>
        </p:txBody>
      </p:sp>
      <p:sp>
        <p:nvSpPr>
          <p:cNvPr id="47" name="Прямоугольник 46"/>
          <p:cNvSpPr/>
          <p:nvPr/>
        </p:nvSpPr>
        <p:spPr>
          <a:xfrm>
            <a:off x="2411759" y="2139702"/>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37,8%</a:t>
            </a:r>
          </a:p>
        </p:txBody>
      </p:sp>
      <p:sp>
        <p:nvSpPr>
          <p:cNvPr id="48" name="Прямоугольник 47"/>
          <p:cNvSpPr/>
          <p:nvPr/>
        </p:nvSpPr>
        <p:spPr>
          <a:xfrm>
            <a:off x="2411759" y="149163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12,5%</a:t>
            </a:r>
          </a:p>
        </p:txBody>
      </p:sp>
      <p:sp>
        <p:nvSpPr>
          <p:cNvPr id="49" name="Прямоугольник 48"/>
          <p:cNvSpPr/>
          <p:nvPr/>
        </p:nvSpPr>
        <p:spPr>
          <a:xfrm>
            <a:off x="3563898" y="149163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16,9%</a:t>
            </a:r>
          </a:p>
        </p:txBody>
      </p:sp>
      <p:sp>
        <p:nvSpPr>
          <p:cNvPr id="50" name="Прямоугольник 49"/>
          <p:cNvSpPr/>
          <p:nvPr/>
        </p:nvSpPr>
        <p:spPr>
          <a:xfrm>
            <a:off x="3563899" y="221171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35,7%</a:t>
            </a:r>
          </a:p>
        </p:txBody>
      </p:sp>
      <p:sp>
        <p:nvSpPr>
          <p:cNvPr id="51" name="Прямоугольник 50"/>
          <p:cNvSpPr/>
          <p:nvPr/>
        </p:nvSpPr>
        <p:spPr>
          <a:xfrm>
            <a:off x="3563898" y="3075806"/>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19,9%</a:t>
            </a:r>
          </a:p>
        </p:txBody>
      </p:sp>
      <p:sp>
        <p:nvSpPr>
          <p:cNvPr id="52" name="Прямоугольник 51"/>
          <p:cNvSpPr/>
          <p:nvPr/>
        </p:nvSpPr>
        <p:spPr>
          <a:xfrm>
            <a:off x="3563899" y="365187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23,2%</a:t>
            </a:r>
          </a:p>
        </p:txBody>
      </p:sp>
      <p:sp>
        <p:nvSpPr>
          <p:cNvPr id="53" name="Прямоугольник 52"/>
          <p:cNvSpPr/>
          <p:nvPr/>
        </p:nvSpPr>
        <p:spPr>
          <a:xfrm>
            <a:off x="3563898" y="4083918"/>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4,3%</a:t>
            </a:r>
          </a:p>
        </p:txBody>
      </p:sp>
      <p:sp>
        <p:nvSpPr>
          <p:cNvPr id="54" name="Прямоугольник 53"/>
          <p:cNvSpPr/>
          <p:nvPr/>
        </p:nvSpPr>
        <p:spPr>
          <a:xfrm>
            <a:off x="5004058" y="4083918"/>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a:t>
            </a:r>
          </a:p>
        </p:txBody>
      </p:sp>
      <p:sp>
        <p:nvSpPr>
          <p:cNvPr id="55" name="Прямоугольник 54"/>
          <p:cNvSpPr/>
          <p:nvPr/>
        </p:nvSpPr>
        <p:spPr>
          <a:xfrm>
            <a:off x="5004058" y="3651870"/>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32%</a:t>
            </a:r>
          </a:p>
        </p:txBody>
      </p:sp>
      <p:sp>
        <p:nvSpPr>
          <p:cNvPr id="56" name="Прямоугольник 55"/>
          <p:cNvSpPr/>
          <p:nvPr/>
        </p:nvSpPr>
        <p:spPr>
          <a:xfrm>
            <a:off x="5004059" y="2715766"/>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37,3%</a:t>
            </a:r>
          </a:p>
        </p:txBody>
      </p:sp>
      <p:sp>
        <p:nvSpPr>
          <p:cNvPr id="57" name="Прямоугольник 56"/>
          <p:cNvSpPr/>
          <p:nvPr/>
        </p:nvSpPr>
        <p:spPr>
          <a:xfrm>
            <a:off x="5004058" y="1779664"/>
            <a:ext cx="648073" cy="23762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26,3%</a:t>
            </a:r>
          </a:p>
        </p:txBody>
      </p:sp>
      <p:sp>
        <p:nvSpPr>
          <p:cNvPr id="58" name="Прямоугольник 57"/>
          <p:cNvSpPr/>
          <p:nvPr/>
        </p:nvSpPr>
        <p:spPr>
          <a:xfrm>
            <a:off x="5004058" y="134761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1,4%</a:t>
            </a:r>
          </a:p>
        </p:txBody>
      </p:sp>
      <p:sp>
        <p:nvSpPr>
          <p:cNvPr id="59" name="Прямоугольник 58"/>
          <p:cNvSpPr/>
          <p:nvPr/>
        </p:nvSpPr>
        <p:spPr>
          <a:xfrm>
            <a:off x="6156187" y="386789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19,5%</a:t>
            </a:r>
          </a:p>
        </p:txBody>
      </p:sp>
      <p:sp>
        <p:nvSpPr>
          <p:cNvPr id="60" name="Прямоугольник 59"/>
          <p:cNvSpPr/>
          <p:nvPr/>
        </p:nvSpPr>
        <p:spPr>
          <a:xfrm>
            <a:off x="6156186" y="3075806"/>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37,1%</a:t>
            </a:r>
          </a:p>
        </p:txBody>
      </p:sp>
      <p:sp>
        <p:nvSpPr>
          <p:cNvPr id="61" name="Прямоугольник 60"/>
          <p:cNvSpPr/>
          <p:nvPr/>
        </p:nvSpPr>
        <p:spPr>
          <a:xfrm>
            <a:off x="6156176" y="2211712"/>
            <a:ext cx="712880" cy="23762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27,3%</a:t>
            </a:r>
          </a:p>
        </p:txBody>
      </p:sp>
      <p:sp>
        <p:nvSpPr>
          <p:cNvPr id="62" name="Прямоугольник 61"/>
          <p:cNvSpPr/>
          <p:nvPr/>
        </p:nvSpPr>
        <p:spPr>
          <a:xfrm>
            <a:off x="6156187" y="1635646"/>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13,6%</a:t>
            </a:r>
          </a:p>
        </p:txBody>
      </p:sp>
      <p:sp>
        <p:nvSpPr>
          <p:cNvPr id="64" name="Прямоугольник 63"/>
          <p:cNvSpPr/>
          <p:nvPr/>
        </p:nvSpPr>
        <p:spPr>
          <a:xfrm>
            <a:off x="6156187" y="134761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2,5%</a:t>
            </a:r>
          </a:p>
        </p:txBody>
      </p:sp>
      <p:sp>
        <p:nvSpPr>
          <p:cNvPr id="65" name="Прямоугольник 64"/>
          <p:cNvSpPr/>
          <p:nvPr/>
        </p:nvSpPr>
        <p:spPr>
          <a:xfrm>
            <a:off x="7380322" y="3939902"/>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16,1%</a:t>
            </a:r>
          </a:p>
        </p:txBody>
      </p:sp>
      <p:sp>
        <p:nvSpPr>
          <p:cNvPr id="66" name="Прямоугольник 65"/>
          <p:cNvSpPr/>
          <p:nvPr/>
        </p:nvSpPr>
        <p:spPr>
          <a:xfrm>
            <a:off x="7380322" y="3219822"/>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32,6%</a:t>
            </a:r>
          </a:p>
        </p:txBody>
      </p:sp>
      <p:sp>
        <p:nvSpPr>
          <p:cNvPr id="67" name="Прямоугольник 66"/>
          <p:cNvSpPr/>
          <p:nvPr/>
        </p:nvSpPr>
        <p:spPr>
          <a:xfrm>
            <a:off x="7380322" y="242773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28,7%</a:t>
            </a:r>
          </a:p>
        </p:txBody>
      </p:sp>
      <p:sp>
        <p:nvSpPr>
          <p:cNvPr id="68" name="Прямоугольник 67"/>
          <p:cNvSpPr/>
          <p:nvPr/>
        </p:nvSpPr>
        <p:spPr>
          <a:xfrm>
            <a:off x="7380322" y="170765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21,5%</a:t>
            </a:r>
          </a:p>
        </p:txBody>
      </p:sp>
      <p:sp>
        <p:nvSpPr>
          <p:cNvPr id="69" name="Прямоугольник 68"/>
          <p:cNvSpPr/>
          <p:nvPr/>
        </p:nvSpPr>
        <p:spPr>
          <a:xfrm>
            <a:off x="7380322" y="1347614"/>
            <a:ext cx="648073" cy="216024"/>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bg1"/>
                </a:solidFill>
                <a:latin typeface="Akrobat Bold" pitchFamily="50" charset="-52"/>
              </a:rPr>
              <a:t>1,1%</a:t>
            </a:r>
          </a:p>
        </p:txBody>
      </p:sp>
      <p:sp>
        <p:nvSpPr>
          <p:cNvPr id="70" name="Прямоугольник 69"/>
          <p:cNvSpPr/>
          <p:nvPr/>
        </p:nvSpPr>
        <p:spPr>
          <a:xfrm>
            <a:off x="1403648" y="1203600"/>
            <a:ext cx="2700300"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Ранняя предпринимательская активность </a:t>
            </a:r>
          </a:p>
        </p:txBody>
      </p:sp>
      <p:sp>
        <p:nvSpPr>
          <p:cNvPr id="71" name="Прямоугольник 70"/>
          <p:cNvSpPr/>
          <p:nvPr/>
        </p:nvSpPr>
        <p:spPr>
          <a:xfrm>
            <a:off x="4833029" y="1203600"/>
            <a:ext cx="3267363" cy="144016"/>
          </a:xfrm>
          <a:prstGeom prst="rect">
            <a:avLst/>
          </a:prstGeom>
          <a:noFill/>
          <a:ln>
            <a:noFill/>
          </a:ln>
          <a:extLst>
            <a:ext uri="{909E8E84-426E-40DD-AFC4-6F175D3DCCD1}">
              <a14:hiddenFill xmlns:a14="http://schemas.microsoft.com/office/drawing/2010/main">
                <a:solidFill>
                  <a:srgbClr val="2A7046"/>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r>
              <a:rPr lang="ru-RU" altLang="ru-RU" sz="1000" dirty="0">
                <a:solidFill>
                  <a:schemeClr val="tx1">
                    <a:lumMod val="65000"/>
                    <a:lumOff val="35000"/>
                  </a:schemeClr>
                </a:solidFill>
                <a:latin typeface="Akrobat SemiBold" pitchFamily="50" charset="-52"/>
              </a:rPr>
              <a:t>Устоявшаяся предпринимательская активность</a:t>
            </a:r>
          </a:p>
        </p:txBody>
      </p:sp>
      <p:sp>
        <p:nvSpPr>
          <p:cNvPr id="72" name="TextBox 71"/>
          <p:cNvSpPr txBox="1"/>
          <p:nvPr/>
        </p:nvSpPr>
        <p:spPr>
          <a:xfrm>
            <a:off x="6948265" y="4439244"/>
            <a:ext cx="1335218" cy="219288"/>
          </a:xfrm>
          <a:prstGeom prst="rect">
            <a:avLst/>
          </a:prstGeom>
          <a:noFill/>
        </p:spPr>
        <p:txBody>
          <a:bodyPr wrap="none" lIns="91418" tIns="45709" rIns="91418" bIns="45709" rtlCol="0">
            <a:spAutoFit/>
          </a:bodyPr>
          <a:lstStyle/>
          <a:p>
            <a:r>
              <a:rPr lang="ru-RU" sz="800" dirty="0">
                <a:latin typeface="Akrobat" pitchFamily="50" charset="-52"/>
                <a:ea typeface="Open Sans" panose="020B0606030504020204" pitchFamily="34" charset="0"/>
                <a:cs typeface="Open Sans" panose="020B0606030504020204" pitchFamily="34" charset="0"/>
              </a:rPr>
              <a:t>Источник: журнал РБК 4/2017</a:t>
            </a:r>
          </a:p>
        </p:txBody>
      </p:sp>
      <p:sp>
        <p:nvSpPr>
          <p:cNvPr id="73"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8</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1152089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Прямоугольник 3"/>
          <p:cNvSpPr/>
          <p:nvPr/>
        </p:nvSpPr>
        <p:spPr>
          <a:xfrm>
            <a:off x="3175" y="247653"/>
            <a:ext cx="4457700" cy="575945"/>
          </a:xfrm>
          <a:prstGeom prst="rect">
            <a:avLst/>
          </a:prstGeom>
          <a:solidFill>
            <a:srgbClr val="2A70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18" tIns="45709" rIns="91418" bIns="45709" rtlCol="0" anchor="ctr"/>
          <a:lstStyle/>
          <a:p>
            <a:pPr algn="ctr"/>
            <a:endParaRPr lang="ru-RU" altLang="en-US" dirty="0"/>
          </a:p>
          <a:p>
            <a:pPr algn="ctr"/>
            <a:endParaRPr lang="ru-RU" altLang="en-US" dirty="0"/>
          </a:p>
          <a:p>
            <a:pPr algn="ctr"/>
            <a:endParaRPr lang="ru-RU" altLang="en-US" dirty="0"/>
          </a:p>
        </p:txBody>
      </p:sp>
      <p:sp>
        <p:nvSpPr>
          <p:cNvPr id="8" name="TextBox 7"/>
          <p:cNvSpPr txBox="1"/>
          <p:nvPr/>
        </p:nvSpPr>
        <p:spPr>
          <a:xfrm>
            <a:off x="1378265" y="350956"/>
            <a:ext cx="1707519" cy="369332"/>
          </a:xfrm>
          <a:prstGeom prst="rect">
            <a:avLst/>
          </a:prstGeom>
          <a:solidFill>
            <a:srgbClr val="2A7046"/>
          </a:solidFill>
        </p:spPr>
        <p:txBody>
          <a:bodyPr wrap="none" lIns="91418" tIns="45709" rIns="91418" bIns="45709" rtlCol="0">
            <a:spAutoFit/>
          </a:bodyPr>
          <a:lstStyle/>
          <a:p>
            <a:r>
              <a:rPr lang="ru-RU" b="1" dirty="0" smtClean="0">
                <a:solidFill>
                  <a:schemeClr val="bg1"/>
                </a:solidFill>
                <a:latin typeface="Akrobat Black" pitchFamily="50" charset="-52"/>
              </a:rPr>
              <a:t>6. С чего начать?</a:t>
            </a:r>
            <a:endParaRPr lang="ru-RU" b="1" dirty="0">
              <a:solidFill>
                <a:schemeClr val="bg1"/>
              </a:solidFill>
              <a:latin typeface="Akrobat Black" pitchFamily="50" charset="-52"/>
            </a:endParaRPr>
          </a:p>
        </p:txBody>
      </p:sp>
      <p:sp>
        <p:nvSpPr>
          <p:cNvPr id="9" name="Прямоугольник 8"/>
          <p:cNvSpPr/>
          <p:nvPr/>
        </p:nvSpPr>
        <p:spPr>
          <a:xfrm>
            <a:off x="734257" y="1059582"/>
            <a:ext cx="8784976" cy="3631741"/>
          </a:xfrm>
          <a:prstGeom prst="rect">
            <a:avLst/>
          </a:prstGeom>
        </p:spPr>
        <p:txBody>
          <a:bodyPr wrap="square" lIns="91418" tIns="45709" rIns="91418" bIns="45709">
            <a:spAutoFit/>
          </a:bodyPr>
          <a:lstStyle/>
          <a:p>
            <a:pPr>
              <a:lnSpc>
                <a:spcPct val="150000"/>
              </a:lnSpc>
            </a:pPr>
            <a:r>
              <a:rPr lang="ru-RU" sz="2000" dirty="0">
                <a:solidFill>
                  <a:schemeClr val="tx1">
                    <a:lumMod val="65000"/>
                    <a:lumOff val="35000"/>
                  </a:schemeClr>
                </a:solidFill>
                <a:latin typeface="Akrobat" pitchFamily="50" charset="-52"/>
              </a:rPr>
              <a:t>- Быть собой и поверить в себя</a:t>
            </a:r>
          </a:p>
          <a:p>
            <a:pPr>
              <a:lnSpc>
                <a:spcPct val="150000"/>
              </a:lnSpc>
            </a:pPr>
            <a:r>
              <a:rPr lang="ru-RU" sz="2000" dirty="0">
                <a:solidFill>
                  <a:schemeClr val="tx1">
                    <a:lumMod val="65000"/>
                    <a:lumOff val="35000"/>
                  </a:schemeClr>
                </a:solidFill>
                <a:latin typeface="Akrobat" pitchFamily="50" charset="-52"/>
              </a:rPr>
              <a:t>- Освоить ремесло</a:t>
            </a:r>
          </a:p>
          <a:p>
            <a:pPr>
              <a:lnSpc>
                <a:spcPct val="150000"/>
              </a:lnSpc>
            </a:pPr>
            <a:r>
              <a:rPr lang="ru-RU" sz="2000" dirty="0">
                <a:solidFill>
                  <a:schemeClr val="tx1">
                    <a:lumMod val="65000"/>
                    <a:lumOff val="35000"/>
                  </a:schemeClr>
                </a:solidFill>
                <a:latin typeface="Akrobat" pitchFamily="50" charset="-52"/>
              </a:rPr>
              <a:t>- Учиться </a:t>
            </a:r>
          </a:p>
          <a:p>
            <a:pPr>
              <a:lnSpc>
                <a:spcPct val="150000"/>
              </a:lnSpc>
            </a:pPr>
            <a:r>
              <a:rPr lang="ru-RU" sz="2000" dirty="0">
                <a:solidFill>
                  <a:schemeClr val="tx1">
                    <a:lumMod val="65000"/>
                    <a:lumOff val="35000"/>
                  </a:schemeClr>
                </a:solidFill>
                <a:latin typeface="Akrobat" pitchFamily="50" charset="-52"/>
              </a:rPr>
              <a:t>- Понять свой предпринимательский код и сделать личный SWOT- анализ</a:t>
            </a:r>
          </a:p>
          <a:p>
            <a:pPr>
              <a:lnSpc>
                <a:spcPct val="150000"/>
              </a:lnSpc>
            </a:pPr>
            <a:r>
              <a:rPr lang="ru-RU" sz="2000" dirty="0">
                <a:solidFill>
                  <a:schemeClr val="tx1">
                    <a:lumMod val="65000"/>
                    <a:lumOff val="35000"/>
                  </a:schemeClr>
                </a:solidFill>
                <a:latin typeface="Akrobat" pitchFamily="50" charset="-52"/>
              </a:rPr>
              <a:t>- Искать возможность ("тему") и уметь ждать</a:t>
            </a:r>
          </a:p>
          <a:p>
            <a:pPr>
              <a:lnSpc>
                <a:spcPct val="150000"/>
              </a:lnSpc>
            </a:pPr>
            <a:r>
              <a:rPr lang="ru-RU" sz="2000" dirty="0">
                <a:solidFill>
                  <a:schemeClr val="tx1">
                    <a:lumMod val="65000"/>
                    <a:lumOff val="35000"/>
                  </a:schemeClr>
                </a:solidFill>
                <a:latin typeface="Akrobat" pitchFamily="50" charset="-52"/>
              </a:rPr>
              <a:t>- Действовать смело, умно и жёстко</a:t>
            </a:r>
          </a:p>
          <a:p>
            <a:pPr>
              <a:lnSpc>
                <a:spcPct val="150000"/>
              </a:lnSpc>
            </a:pPr>
            <a:r>
              <a:rPr lang="ru-RU" sz="2000" dirty="0">
                <a:solidFill>
                  <a:schemeClr val="tx1">
                    <a:lumMod val="65000"/>
                    <a:lumOff val="35000"/>
                  </a:schemeClr>
                </a:solidFill>
                <a:latin typeface="Akrobat" pitchFamily="50" charset="-52"/>
              </a:rPr>
              <a:t>- Зарабатывать и инвестировать</a:t>
            </a:r>
          </a:p>
          <a:p>
            <a:endParaRPr lang="ru-RU" sz="2000" dirty="0">
              <a:solidFill>
                <a:schemeClr val="tx1">
                  <a:lumMod val="65000"/>
                  <a:lumOff val="35000"/>
                </a:schemeClr>
              </a:solidFill>
              <a:latin typeface="Akrobat" pitchFamily="50" charset="-52"/>
            </a:endParaRPr>
          </a:p>
        </p:txBody>
      </p:sp>
      <p:sp>
        <p:nvSpPr>
          <p:cNvPr id="5" name="Номер слайда 1"/>
          <p:cNvSpPr>
            <a:spLocks noGrp="1"/>
          </p:cNvSpPr>
          <p:nvPr>
            <p:ph type="sldNum" sz="quarter" idx="12"/>
          </p:nvPr>
        </p:nvSpPr>
        <p:spPr>
          <a:xfrm>
            <a:off x="8532440" y="190167"/>
            <a:ext cx="360040" cy="365359"/>
          </a:xfrm>
          <a:solidFill>
            <a:srgbClr val="2A7046"/>
          </a:solidFill>
        </p:spPr>
        <p:txBody>
          <a:bodyPr/>
          <a:lstStyle/>
          <a:p>
            <a:pPr algn="ctr"/>
            <a:fld id="{40D522DB-584F-455F-8ADC-94152BB08241}" type="slidenum">
              <a:rPr lang="ru-RU" smtClean="0">
                <a:solidFill>
                  <a:schemeClr val="bg1"/>
                </a:solidFill>
                <a:latin typeface="Akrobat" pitchFamily="50" charset="-52"/>
              </a:rPr>
              <a:pPr algn="ctr"/>
              <a:t>9</a:t>
            </a:fld>
            <a:endParaRPr lang="ru-RU" dirty="0">
              <a:solidFill>
                <a:schemeClr val="bg1"/>
              </a:solidFill>
              <a:latin typeface="Akrobat" pitchFamily="50" charset="-52"/>
            </a:endParaRPr>
          </a:p>
        </p:txBody>
      </p:sp>
    </p:spTree>
    <p:extLst>
      <p:ext uri="{BB962C8B-B14F-4D97-AF65-F5344CB8AC3E}">
        <p14:creationId xmlns:p14="http://schemas.microsoft.com/office/powerpoint/2010/main" val="35116999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Главная">
  <a:themeElements>
    <a:clrScheme name="Главная">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Главная">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ая">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1_Главная">
  <a:themeElements>
    <a:clrScheme name="Главная">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Главная">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ая">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Главная">
  <a:themeElements>
    <a:clrScheme name="Главная">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Главная">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ая">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4.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2_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Newsprint</Template>
  <TotalTime>5322</TotalTime>
  <Words>3752</Words>
  <Application>Microsoft Office PowerPoint</Application>
  <PresentationFormat>Экран (16:9)</PresentationFormat>
  <Paragraphs>958</Paragraphs>
  <Slides>55</Slides>
  <Notes>22</Notes>
  <HiddenSlides>0</HiddenSlides>
  <MMClips>3</MMClips>
  <ScaleCrop>false</ScaleCrop>
  <HeadingPairs>
    <vt:vector size="6" baseType="variant">
      <vt:variant>
        <vt:lpstr>Использованные шрифты</vt:lpstr>
      </vt:variant>
      <vt:variant>
        <vt:i4>13</vt:i4>
      </vt:variant>
      <vt:variant>
        <vt:lpstr>Тема</vt:lpstr>
      </vt:variant>
      <vt:variant>
        <vt:i4>6</vt:i4>
      </vt:variant>
      <vt:variant>
        <vt:lpstr>Заголовки слайдов</vt:lpstr>
      </vt:variant>
      <vt:variant>
        <vt:i4>55</vt:i4>
      </vt:variant>
    </vt:vector>
  </HeadingPairs>
  <TitlesOfParts>
    <vt:vector size="74" baseType="lpstr">
      <vt:lpstr>Akrobat Light</vt:lpstr>
      <vt:lpstr>Helvetica</vt:lpstr>
      <vt:lpstr>Akrobat Black</vt:lpstr>
      <vt:lpstr>Symbol</vt:lpstr>
      <vt:lpstr>Arial Black</vt:lpstr>
      <vt:lpstr>Open Sans</vt:lpstr>
      <vt:lpstr>Arial</vt:lpstr>
      <vt:lpstr>Akrobat Bold</vt:lpstr>
      <vt:lpstr>Calibri</vt:lpstr>
      <vt:lpstr>Akrobat SemiBold</vt:lpstr>
      <vt:lpstr>Akrobat</vt:lpstr>
      <vt:lpstr>Calibri Light</vt:lpstr>
      <vt:lpstr>Arial Unicode MS</vt:lpstr>
      <vt:lpstr>Главная</vt:lpstr>
      <vt:lpstr>1_Главная</vt:lpstr>
      <vt:lpstr>2_Главная</vt:lpstr>
      <vt:lpstr>Тема Office</vt:lpstr>
      <vt:lpstr>1_Тема Office</vt:lpstr>
      <vt:lpstr>2_Тема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Доля малого бизнеса в ВВП,%</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Кристина Григорьева</dc:creator>
  <cp:lastModifiedBy>Павел Григорьев</cp:lastModifiedBy>
  <cp:revision>160</cp:revision>
  <cp:lastPrinted>2017-08-17T13:33:36Z</cp:lastPrinted>
  <dcterms:created xsi:type="dcterms:W3CDTF">2017-08-07T14:21:26Z</dcterms:created>
  <dcterms:modified xsi:type="dcterms:W3CDTF">2017-08-23T17:05:19Z</dcterms:modified>
</cp:coreProperties>
</file>